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7" r:id="rId5"/>
    <p:sldId id="258" r:id="rId6"/>
    <p:sldId id="259" r:id="rId7"/>
    <p:sldId id="260" r:id="rId8"/>
    <p:sldId id="264" r:id="rId9"/>
    <p:sldId id="276" r:id="rId10"/>
    <p:sldId id="271" r:id="rId11"/>
    <p:sldId id="272" r:id="rId12"/>
    <p:sldId id="265" r:id="rId13"/>
    <p:sldId id="277" r:id="rId14"/>
    <p:sldId id="278" r:id="rId15"/>
    <p:sldId id="261" r:id="rId16"/>
    <p:sldId id="266" r:id="rId17"/>
    <p:sldId id="273" r:id="rId18"/>
    <p:sldId id="275" r:id="rId19"/>
    <p:sldId id="279" r:id="rId20"/>
    <p:sldId id="267" r:id="rId21"/>
    <p:sldId id="268" r:id="rId22"/>
    <p:sldId id="270" r:id="rId23"/>
    <p:sldId id="274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3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71"/>
    <a:srgbClr val="F5B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94687"/>
  </p:normalViewPr>
  <p:slideViewPr>
    <p:cSldViewPr>
      <p:cViewPr varScale="1">
        <p:scale>
          <a:sx n="210" d="100"/>
          <a:sy n="210" d="100"/>
        </p:scale>
        <p:origin x="2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D7388-2EE4-BA4C-9CEF-2997755E0AFB}" type="datetimeFigureOut">
              <a:rPr lang="de-DE" smtClean="0"/>
              <a:t>25.10.20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06B8E-E59B-8E4E-BE61-D8D7425E39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6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Babett Schwede-Oldehus, AD 2020-22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06B8E-E59B-8E4E-BE61-D8D7425E399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40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Sharon </a:t>
            </a:r>
            <a:r>
              <a:rPr lang="de-DE" dirty="0" err="1"/>
              <a:t>langbek</a:t>
            </a:r>
            <a:r>
              <a:rPr lang="de-DE" dirty="0"/>
              <a:t>, Int. </a:t>
            </a:r>
            <a:r>
              <a:rPr lang="de-DE" dirty="0" err="1"/>
              <a:t>President</a:t>
            </a:r>
            <a:r>
              <a:rPr lang="de-DE" dirty="0"/>
              <a:t>; Ute Scholz </a:t>
            </a:r>
            <a:r>
              <a:rPr lang="de-DE" dirty="0" err="1"/>
              <a:t>Pres</a:t>
            </a:r>
            <a:r>
              <a:rPr lang="de-DE" dirty="0"/>
              <a:t>. </a:t>
            </a:r>
            <a:r>
              <a:rPr lang="de-DE" dirty="0" err="1"/>
              <a:t>Elect</a:t>
            </a:r>
            <a:r>
              <a:rPr lang="de-DE" dirty="0"/>
              <a:t>; </a:t>
            </a:r>
            <a:r>
              <a:rPr lang="de-DE" dirty="0" err="1"/>
              <a:t>Salla</a:t>
            </a:r>
            <a:r>
              <a:rPr lang="de-DE" dirty="0"/>
              <a:t> </a:t>
            </a:r>
            <a:r>
              <a:rPr lang="de-DE" dirty="0" err="1"/>
              <a:t>Tuominen</a:t>
            </a:r>
            <a:r>
              <a:rPr lang="de-DE" dirty="0"/>
              <a:t>, </a:t>
            </a:r>
            <a:r>
              <a:rPr lang="de-DE" dirty="0" err="1"/>
              <a:t>Vice</a:t>
            </a:r>
            <a:r>
              <a:rPr lang="de-DE" dirty="0"/>
              <a:t> </a:t>
            </a:r>
            <a:r>
              <a:rPr lang="de-DE" dirty="0" err="1"/>
              <a:t>President</a:t>
            </a:r>
            <a:r>
              <a:rPr lang="de-DE" dirty="0"/>
              <a:t>, Mari McKenzie, </a:t>
            </a:r>
            <a:r>
              <a:rPr lang="de-DE" dirty="0" err="1"/>
              <a:t>Treasurere</a:t>
            </a:r>
            <a:r>
              <a:rPr lang="de-DE" dirty="0"/>
              <a:t> und 7 </a:t>
            </a:r>
            <a:r>
              <a:rPr lang="de-DE" dirty="0" err="1"/>
              <a:t>Directors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06B8E-E59B-8E4E-BE61-D8D7425E399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7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Zweck der Namensänderung: die weltweite Sichtbarkeit für ihre Mission und ihr Engagement zu erhöhen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06B8E-E59B-8E4E-BE61-D8D7425E399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18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06B8E-E59B-8E4E-BE61-D8D7425E399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809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.... Und dann gibt es natürlich noch die vielen Beauftragen bzw. </a:t>
            </a:r>
            <a:r>
              <a:rPr lang="de-DE" dirty="0" err="1"/>
              <a:t>Committee</a:t>
            </a:r>
            <a:r>
              <a:rPr lang="de-DE" dirty="0"/>
              <a:t> </a:t>
            </a:r>
            <a:r>
              <a:rPr lang="de-DE" dirty="0" err="1"/>
              <a:t>Chairs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06B8E-E59B-8E4E-BE61-D8D7425E399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17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6477000" cy="1583531"/>
          </a:xfrm>
        </p:spPr>
        <p:txBody>
          <a:bodyPr>
            <a:noAutofit/>
          </a:bodyPr>
          <a:lstStyle>
            <a:lvl1pPr algn="l">
              <a:lnSpc>
                <a:spcPts val="6000"/>
              </a:lnSpc>
              <a:defRPr sz="480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86150"/>
            <a:ext cx="58674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5F71"/>
                </a:solidFill>
                <a:latin typeface="Lat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2012"/>
            <a:ext cx="914400" cy="92148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731520" y="971550"/>
            <a:ext cx="8031480" cy="6858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/>
          <p:cNvSpPr txBox="1">
            <a:spLocks/>
          </p:cNvSpPr>
          <p:nvPr userDrawn="1"/>
        </p:nvSpPr>
        <p:spPr>
          <a:xfrm>
            <a:off x="3124200" y="438150"/>
            <a:ext cx="5715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F71"/>
                </a:solidFill>
                <a:latin typeface="Lato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000" b="0" dirty="0"/>
              <a:t>Zonta</a:t>
            </a:r>
            <a:r>
              <a:rPr lang="en-US" sz="3000" b="0" baseline="0" dirty="0"/>
              <a:t> International</a:t>
            </a:r>
            <a:endParaRPr lang="en-US" sz="3000" b="0" dirty="0"/>
          </a:p>
        </p:txBody>
      </p:sp>
    </p:spTree>
    <p:extLst>
      <p:ext uri="{BB962C8B-B14F-4D97-AF65-F5344CB8AC3E}">
        <p14:creationId xmlns:p14="http://schemas.microsoft.com/office/powerpoint/2010/main" val="375920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373886"/>
            <a:ext cx="2590799" cy="180746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76599" y="1373886"/>
            <a:ext cx="5410201" cy="302666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57200" y="1260480"/>
            <a:ext cx="822960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9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7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45720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0" y="2571750"/>
            <a:ext cx="4572000" cy="2571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5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4212" y="1478756"/>
            <a:ext cx="4480560" cy="299799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34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495800" y="133350"/>
            <a:ext cx="4480560" cy="9906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4495800" y="1301353"/>
            <a:ext cx="448056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9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2400" y="1554956"/>
            <a:ext cx="4480560" cy="299799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800600" y="-19050"/>
            <a:ext cx="43434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53988" y="209550"/>
            <a:ext cx="4480560" cy="9906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153988" y="1377553"/>
            <a:ext cx="448056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5" y="45529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82880" y="3261121"/>
            <a:ext cx="877824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209550"/>
            <a:ext cx="8778240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82880" y="1137841"/>
            <a:ext cx="877824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208882"/>
            <a:ext cx="8778240" cy="198119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9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244" y="205978"/>
            <a:ext cx="4343400" cy="175617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1244" y="2343150"/>
            <a:ext cx="8781512" cy="2667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181244" y="2152650"/>
            <a:ext cx="434340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695555" y="209550"/>
            <a:ext cx="4267201" cy="19431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2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38249" y="209550"/>
            <a:ext cx="6300216" cy="85725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238249" y="1209675"/>
            <a:ext cx="6300216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1238250" y="1355598"/>
            <a:ext cx="6300214" cy="365455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00150"/>
            <a:ext cx="4316095" cy="3200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82880" y="1123950"/>
            <a:ext cx="877824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880" y="1204459"/>
            <a:ext cx="4160520" cy="319609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14300"/>
            <a:ext cx="8778240" cy="85725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2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4212" y="1478756"/>
            <a:ext cx="4480560" cy="299799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3400" cy="257175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495800" y="133350"/>
            <a:ext cx="4480560" cy="99060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4495800" y="1301353"/>
            <a:ext cx="448056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4343400" cy="257175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285750"/>
            <a:ext cx="8778240" cy="85725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rgbClr val="005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82880" y="1260480"/>
            <a:ext cx="8778240" cy="0"/>
          </a:xfrm>
          <a:prstGeom prst="line">
            <a:avLst/>
          </a:prstGeom>
          <a:ln w="76200">
            <a:solidFill>
              <a:srgbClr val="F5B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880" y="1377960"/>
            <a:ext cx="8778240" cy="302259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76750"/>
            <a:ext cx="680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34A85-7AC3-41E9-B29A-AE8F0283A15C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2D03F-718D-44C4-A7A0-A958E7C07A7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2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50" r:id="rId4"/>
    <p:sldLayoutId id="2147483653" r:id="rId5"/>
    <p:sldLayoutId id="2147483654" r:id="rId6"/>
    <p:sldLayoutId id="2147483664" r:id="rId7"/>
    <p:sldLayoutId id="2147483669" r:id="rId8"/>
    <p:sldLayoutId id="2147483662" r:id="rId9"/>
    <p:sldLayoutId id="2147483661" r:id="rId10"/>
    <p:sldLayoutId id="2147483665" r:id="rId11"/>
    <p:sldLayoutId id="2147483666" r:id="rId12"/>
    <p:sldLayoutId id="2147483667" r:id="rId13"/>
    <p:sldLayoutId id="214748365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onta.org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nta.org/Web/Programs/ISP/PNG_and_Timor_Leste" TargetMode="External"/><Relationship Id="rId2" Type="http://schemas.openxmlformats.org/officeDocument/2006/relationships/hyperlink" Target="https://www.zonta.org/Web/Programs/ISP/Peru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nta.org/Web/Programs/ISP/Ending_Child_Marriage" TargetMode="External"/><Relationship Id="rId2" Type="http://schemas.openxmlformats.org/officeDocument/2006/relationships/hyperlink" Target="https://www.zonta.org/Web/Programs/ISP/Let_Us_Learn_Madagascar_Home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Präsidentinnenschulung</a:t>
            </a:r>
            <a:br>
              <a:rPr lang="en-US" sz="3200" dirty="0"/>
            </a:br>
            <a:r>
              <a:rPr lang="en-US" sz="3200" dirty="0"/>
              <a:t>Area 03 District 27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Herzlich</a:t>
            </a:r>
            <a:r>
              <a:rPr lang="en-US" dirty="0"/>
              <a:t> </a:t>
            </a:r>
            <a:r>
              <a:rPr lang="en-US" dirty="0" err="1"/>
              <a:t>willkommen</a:t>
            </a:r>
            <a:r>
              <a:rPr lang="en-US" dirty="0"/>
              <a:t>!</a:t>
            </a:r>
          </a:p>
          <a:p>
            <a:r>
              <a:rPr lang="en-US" dirty="0"/>
              <a:t>24.10.2020</a:t>
            </a:r>
          </a:p>
        </p:txBody>
      </p:sp>
    </p:spTree>
    <p:extLst>
      <p:ext uri="{BB962C8B-B14F-4D97-AF65-F5344CB8AC3E}">
        <p14:creationId xmlns:p14="http://schemas.microsoft.com/office/powerpoint/2010/main" val="143446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nhaltsplatzhalter 23">
            <a:extLst>
              <a:ext uri="{FF2B5EF4-FFF2-40B4-BE49-F238E27FC236}">
                <a16:creationId xmlns:a16="http://schemas.microsoft.com/office/drawing/2014/main" id="{C3AFBD2B-EB8C-644F-8931-AA84C56111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58410"/>
            <a:ext cx="6629400" cy="2190293"/>
          </a:xfr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6227A66-0FDB-8544-9AA4-A6C31CDB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Die </a:t>
            </a:r>
            <a:r>
              <a:rPr lang="de-DE" sz="2400" dirty="0" err="1"/>
              <a:t>Zonta</a:t>
            </a:r>
            <a:r>
              <a:rPr lang="de-DE" sz="2400" dirty="0"/>
              <a:t> International </a:t>
            </a:r>
            <a:r>
              <a:rPr lang="de-DE" sz="2400" dirty="0" err="1"/>
              <a:t>Foundation</a:t>
            </a:r>
            <a:r>
              <a:rPr lang="de-DE" sz="2400" dirty="0"/>
              <a:t> ändert ihren Namen</a:t>
            </a:r>
          </a:p>
        </p:txBody>
      </p:sp>
    </p:spTree>
    <p:extLst>
      <p:ext uri="{BB962C8B-B14F-4D97-AF65-F5344CB8AC3E}">
        <p14:creationId xmlns:p14="http://schemas.microsoft.com/office/powerpoint/2010/main" val="3164731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7872E8-DD10-3940-B768-05F3C733B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Fundraising Goals 2020-22 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B47BF4-B53B-EA47-91DD-D56EC2D2A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208882"/>
            <a:ext cx="8778240" cy="3191668"/>
          </a:xfrm>
        </p:spPr>
        <p:txBody>
          <a:bodyPr>
            <a:normAutofit fontScale="92500" lnSpcReduction="20000"/>
          </a:bodyPr>
          <a:lstStyle/>
          <a:p>
            <a:r>
              <a:rPr lang="de-DE" sz="1800" dirty="0" err="1"/>
              <a:t>Adolescent</a:t>
            </a:r>
            <a:r>
              <a:rPr lang="de-DE" sz="1800" dirty="0"/>
              <a:t> </a:t>
            </a:r>
            <a:r>
              <a:rPr lang="de-DE" sz="1800" dirty="0" err="1"/>
              <a:t>Girls´health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protection</a:t>
            </a:r>
            <a:r>
              <a:rPr lang="de-DE" sz="1800" dirty="0"/>
              <a:t> in Peru			$ 1.000.000</a:t>
            </a:r>
          </a:p>
          <a:p>
            <a:r>
              <a:rPr lang="de-DE" sz="1800" dirty="0" err="1"/>
              <a:t>Delivering</a:t>
            </a:r>
            <a:r>
              <a:rPr lang="de-DE" sz="1800" dirty="0"/>
              <a:t> </a:t>
            </a:r>
            <a:r>
              <a:rPr lang="de-DE" sz="1800" dirty="0" err="1"/>
              <a:t>Survivor-Centered</a:t>
            </a:r>
            <a:r>
              <a:rPr lang="de-DE" sz="1800" dirty="0"/>
              <a:t> Response </a:t>
            </a:r>
            <a:r>
              <a:rPr lang="de-DE" sz="1800" dirty="0" err="1"/>
              <a:t>to</a:t>
            </a:r>
            <a:r>
              <a:rPr lang="de-DE" sz="1800" dirty="0"/>
              <a:t> Gender-</a:t>
            </a:r>
            <a:r>
              <a:rPr lang="de-DE" sz="1800" dirty="0" err="1"/>
              <a:t>Based</a:t>
            </a:r>
            <a:r>
              <a:rPr lang="de-DE" sz="1800" dirty="0"/>
              <a:t> </a:t>
            </a:r>
            <a:r>
              <a:rPr lang="de-DE" sz="1800" dirty="0" err="1"/>
              <a:t>Violence</a:t>
            </a:r>
            <a:r>
              <a:rPr lang="de-DE" sz="1800" dirty="0"/>
              <a:t> 	                             </a:t>
            </a:r>
            <a:r>
              <a:rPr lang="de-DE" sz="1800" dirty="0" err="1"/>
              <a:t>Survivors</a:t>
            </a:r>
            <a:r>
              <a:rPr lang="de-DE" sz="1800" dirty="0"/>
              <a:t> in Papua New Guinea </a:t>
            </a:r>
            <a:r>
              <a:rPr lang="de-DE" sz="1800" dirty="0" err="1"/>
              <a:t>and</a:t>
            </a:r>
            <a:r>
              <a:rPr lang="de-DE" sz="1800" dirty="0"/>
              <a:t> Timor-Leste: 		$ 1.000.000</a:t>
            </a:r>
          </a:p>
          <a:p>
            <a:r>
              <a:rPr lang="de-DE" sz="1800" dirty="0" err="1"/>
              <a:t>Let</a:t>
            </a:r>
            <a:r>
              <a:rPr lang="de-DE" sz="1800" dirty="0"/>
              <a:t> </a:t>
            </a:r>
            <a:r>
              <a:rPr lang="de-DE" sz="1800" dirty="0" err="1"/>
              <a:t>us</a:t>
            </a:r>
            <a:r>
              <a:rPr lang="de-DE" sz="1800" dirty="0"/>
              <a:t> </a:t>
            </a:r>
            <a:r>
              <a:rPr lang="de-DE" sz="1800" dirty="0" err="1"/>
              <a:t>learn</a:t>
            </a:r>
            <a:r>
              <a:rPr lang="de-DE" sz="1800" dirty="0"/>
              <a:t> </a:t>
            </a:r>
            <a:r>
              <a:rPr lang="de-DE" sz="1800" dirty="0" err="1"/>
              <a:t>Madagascar</a:t>
            </a:r>
            <a:r>
              <a:rPr lang="de-DE" sz="1800" dirty="0"/>
              <a:t>					$    500.000</a:t>
            </a:r>
          </a:p>
          <a:p>
            <a:r>
              <a:rPr lang="de-DE" sz="1800" dirty="0"/>
              <a:t>The global </a:t>
            </a:r>
            <a:r>
              <a:rPr lang="de-DE" sz="1800" dirty="0" err="1"/>
              <a:t>programme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End Child </a:t>
            </a:r>
            <a:r>
              <a:rPr lang="de-DE" sz="1800" dirty="0" err="1"/>
              <a:t>Marriage</a:t>
            </a:r>
            <a:r>
              <a:rPr lang="de-DE" sz="1800" dirty="0"/>
              <a:t>			$ 1,500.000</a:t>
            </a:r>
          </a:p>
          <a:p>
            <a:pPr marL="0" indent="0">
              <a:buNone/>
            </a:pPr>
            <a:r>
              <a:rPr lang="de-DE" sz="1800" dirty="0"/>
              <a:t>						</a:t>
            </a:r>
            <a:r>
              <a:rPr lang="de-DE" sz="1800" b="1" dirty="0"/>
              <a:t>Gesamt	$ 4.000.000</a:t>
            </a:r>
          </a:p>
          <a:p>
            <a:pPr marL="0" indent="0">
              <a:buNone/>
            </a:pPr>
            <a:endParaRPr lang="de-DE" sz="1800" b="1" dirty="0"/>
          </a:p>
          <a:p>
            <a:r>
              <a:rPr lang="de-DE" sz="1800" dirty="0"/>
              <a:t>Amelia Erhard Fellowship					$    700.000</a:t>
            </a:r>
          </a:p>
          <a:p>
            <a:r>
              <a:rPr lang="de-DE" sz="1800" dirty="0"/>
              <a:t>Jane M. </a:t>
            </a:r>
            <a:r>
              <a:rPr lang="de-DE" sz="1800" dirty="0" err="1"/>
              <a:t>Klausman</a:t>
            </a:r>
            <a:r>
              <a:rPr lang="de-DE" sz="1800" dirty="0"/>
              <a:t> Women in Business </a:t>
            </a:r>
            <a:r>
              <a:rPr lang="de-DE" sz="1800" dirty="0" err="1"/>
              <a:t>Scholarship</a:t>
            </a:r>
            <a:r>
              <a:rPr lang="de-DE" sz="1800" dirty="0"/>
              <a:t>		$    224.000</a:t>
            </a:r>
          </a:p>
          <a:p>
            <a:r>
              <a:rPr lang="de-DE" sz="1800" dirty="0"/>
              <a:t>Women in Technology </a:t>
            </a:r>
            <a:r>
              <a:rPr lang="de-DE" sz="1800" dirty="0" err="1"/>
              <a:t>Scholarship</a:t>
            </a:r>
            <a:r>
              <a:rPr lang="de-DE" sz="1800" dirty="0"/>
              <a:t>				$    160.000</a:t>
            </a:r>
          </a:p>
          <a:p>
            <a:r>
              <a:rPr lang="de-DE" sz="1800" dirty="0"/>
              <a:t>Young Women in Public </a:t>
            </a:r>
            <a:r>
              <a:rPr lang="de-DE" sz="1800" dirty="0" err="1"/>
              <a:t>Affairs</a:t>
            </a:r>
            <a:r>
              <a:rPr lang="de-DE" sz="1800" dirty="0"/>
              <a:t> Award				$    196.000</a:t>
            </a:r>
          </a:p>
          <a:p>
            <a:r>
              <a:rPr lang="de-DE" sz="1800"/>
              <a:t>Rose Fund						$    100.000</a:t>
            </a:r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04008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87" y="209550"/>
            <a:ext cx="6300216" cy="857250"/>
          </a:xfrm>
        </p:spPr>
        <p:txBody>
          <a:bodyPr/>
          <a:lstStyle/>
          <a:p>
            <a:r>
              <a:rPr lang="en-US" dirty="0"/>
              <a:t>ZI Governors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44861"/>
            <a:ext cx="6300214" cy="365455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de-DE" sz="1400" dirty="0"/>
            </a:br>
            <a:endParaRPr lang="en-US" sz="1400" dirty="0"/>
          </a:p>
        </p:txBody>
      </p:sp>
      <p:pic>
        <p:nvPicPr>
          <p:cNvPr id="4" name="Inhaltsplatzhalter 9">
            <a:extLst>
              <a:ext uri="{FF2B5EF4-FFF2-40B4-BE49-F238E27FC236}">
                <a16:creationId xmlns:a16="http://schemas.microsoft.com/office/drawing/2014/main" id="{C31AFEC3-A87B-A444-BA2F-28FB8331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60453"/>
            <a:ext cx="4994237" cy="46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90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66A41416-0CA4-8C4F-832F-EA189F3ED334}"/>
              </a:ext>
            </a:extLst>
          </p:cNvPr>
          <p:cNvSpPr txBox="1">
            <a:spLocks/>
          </p:cNvSpPr>
          <p:nvPr/>
        </p:nvSpPr>
        <p:spPr>
          <a:xfrm>
            <a:off x="0" y="8659"/>
            <a:ext cx="9144000" cy="5143500"/>
          </a:xfrm>
          <a:prstGeom prst="rect">
            <a:avLst/>
          </a:prstGeom>
        </p:spPr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0E6656-746C-AE47-84BC-05279D88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90550"/>
            <a:ext cx="8839200" cy="36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70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2D4E4F-09AB-724D-8D20-E1A69DBBC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" y="1204459"/>
            <a:ext cx="6370320" cy="3196092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District 27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2nd </a:t>
            </a:r>
            <a:r>
              <a:rPr lang="de-DE" dirty="0" err="1"/>
              <a:t>biggest</a:t>
            </a:r>
            <a:r>
              <a:rPr lang="de-DE" dirty="0"/>
              <a:t> District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Zonta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 </a:t>
            </a:r>
          </a:p>
          <a:p>
            <a:r>
              <a:rPr lang="de-DE" dirty="0"/>
              <a:t>1.940 </a:t>
            </a:r>
            <a:r>
              <a:rPr lang="de-DE" dirty="0" err="1"/>
              <a:t>members</a:t>
            </a:r>
            <a:r>
              <a:rPr lang="de-DE" dirty="0"/>
              <a:t> in 74 </a:t>
            </a:r>
            <a:r>
              <a:rPr lang="de-DE" dirty="0" err="1"/>
              <a:t>clubs</a:t>
            </a:r>
            <a:r>
              <a:rPr lang="de-DE" dirty="0"/>
              <a:t> (31.05.20)</a:t>
            </a:r>
          </a:p>
          <a:p>
            <a:r>
              <a:rPr lang="de-DE" dirty="0"/>
              <a:t>7 Golden Z-Clubs</a:t>
            </a:r>
          </a:p>
          <a:p>
            <a:r>
              <a:rPr lang="de-DE" dirty="0"/>
              <a:t>2 Z-Clubs</a:t>
            </a:r>
          </a:p>
          <a:p>
            <a:r>
              <a:rPr lang="de-DE" dirty="0"/>
              <a:t>2 E-Clubs 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/>
              <a:t>14 individual Members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E5DF08-D66B-364E-8FAC-6429678C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Zonta</a:t>
            </a:r>
            <a:r>
              <a:rPr lang="de-DE" dirty="0"/>
              <a:t> District 27</a:t>
            </a:r>
          </a:p>
        </p:txBody>
      </p:sp>
    </p:spTree>
    <p:extLst>
      <p:ext uri="{BB962C8B-B14F-4D97-AF65-F5344CB8AC3E}">
        <p14:creationId xmlns:p14="http://schemas.microsoft.com/office/powerpoint/2010/main" val="330110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06A95E9-950B-F54B-BD0B-83714593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Who im </a:t>
            </a:r>
            <a:r>
              <a:rPr lang="de-DE" dirty="0" err="1"/>
              <a:t>District</a:t>
            </a:r>
            <a:r>
              <a:rPr lang="de-DE" dirty="0"/>
              <a:t> Board 2020-22</a:t>
            </a:r>
          </a:p>
        </p:txBody>
      </p:sp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D41A85F4-2A9E-7945-A87F-3D3234417E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2627" t="176" r="9417" b="-4251"/>
          <a:stretch/>
        </p:blipFill>
        <p:spPr>
          <a:xfrm>
            <a:off x="139413" y="1504950"/>
            <a:ext cx="8471187" cy="3022600"/>
          </a:xfrm>
        </p:spPr>
      </p:pic>
    </p:spTree>
    <p:extLst>
      <p:ext uri="{BB962C8B-B14F-4D97-AF65-F5344CB8AC3E}">
        <p14:creationId xmlns:p14="http://schemas.microsoft.com/office/powerpoint/2010/main" val="3094200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939B9-D212-7B4E-BAC5-A33C9D49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Area </a:t>
            </a:r>
            <a:r>
              <a:rPr lang="de-DE" sz="2000" dirty="0" err="1"/>
              <a:t>Directors</a:t>
            </a:r>
            <a:r>
              <a:rPr lang="de-DE" sz="2000" dirty="0"/>
              <a:t> 2020 -22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1CEDC43-B10E-2047-B543-C62469C411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9094"/>
          <a:stretch/>
        </p:blipFill>
        <p:spPr>
          <a:xfrm>
            <a:off x="76200" y="1335087"/>
            <a:ext cx="7772400" cy="38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2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3293A3-65EE-9F4E-8329-C19A2D1FCF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" y="1204458"/>
            <a:ext cx="4160520" cy="3272291"/>
          </a:xfrm>
        </p:spPr>
        <p:txBody>
          <a:bodyPr>
            <a:normAutofit fontScale="70000" lnSpcReduction="20000"/>
          </a:bodyPr>
          <a:lstStyle/>
          <a:p>
            <a:pPr marL="361950" indent="-361950">
              <a:buClr>
                <a:srgbClr val="800000"/>
              </a:buClr>
              <a:buFont typeface="Wingdings" pitchFamily="2" charset="2"/>
              <a:buChar char="§"/>
            </a:pPr>
            <a:r>
              <a:rPr lang="de-DE" altLang="de-DE" dirty="0">
                <a:latin typeface="Calibri" pitchFamily="34" charset="0"/>
              </a:rPr>
              <a:t>Nationale Kommunikations-Plattform der deutschen </a:t>
            </a:r>
            <a:r>
              <a:rPr lang="de-DE" altLang="de-DE" dirty="0" err="1">
                <a:latin typeface="Calibri" pitchFamily="34" charset="0"/>
              </a:rPr>
              <a:t>Zonta</a:t>
            </a:r>
            <a:r>
              <a:rPr lang="de-DE" altLang="de-DE" dirty="0">
                <a:latin typeface="Calibri" pitchFamily="34" charset="0"/>
              </a:rPr>
              <a:t> Clubs.</a:t>
            </a:r>
          </a:p>
          <a:p>
            <a:pPr marL="361950" indent="-361950">
              <a:buClr>
                <a:srgbClr val="800000"/>
              </a:buClr>
              <a:buFont typeface="Wingdings" pitchFamily="2" charset="2"/>
              <a:buChar char="§"/>
            </a:pPr>
            <a:r>
              <a:rPr lang="de-DE" altLang="de-DE" dirty="0">
                <a:latin typeface="Calibri" pitchFamily="34" charset="0"/>
              </a:rPr>
              <a:t>Im Deutschen Frauenrat und in vielen Landesfrauenräten vertreten.</a:t>
            </a:r>
          </a:p>
          <a:p>
            <a:pPr marL="361950" indent="-361950">
              <a:buClr>
                <a:srgbClr val="800000"/>
              </a:buClr>
              <a:buFont typeface="Wingdings" pitchFamily="2" charset="2"/>
              <a:buChar char="§"/>
            </a:pPr>
            <a:r>
              <a:rPr lang="de-DE" altLang="de-DE" dirty="0">
                <a:latin typeface="Calibri" pitchFamily="34" charset="0"/>
              </a:rPr>
              <a:t>Über 132 Clubs mit ca. 4.000 Mitgliedern bilden die Union Deutscher </a:t>
            </a:r>
            <a:r>
              <a:rPr lang="de-DE" altLang="de-DE" dirty="0" err="1">
                <a:latin typeface="Calibri" pitchFamily="34" charset="0"/>
              </a:rPr>
              <a:t>Zonta</a:t>
            </a:r>
            <a:r>
              <a:rPr lang="de-DE" altLang="de-DE" dirty="0">
                <a:latin typeface="Calibri" pitchFamily="34" charset="0"/>
              </a:rPr>
              <a:t> Clubs, die </a:t>
            </a:r>
            <a:r>
              <a:rPr lang="de-DE" altLang="de-DE" dirty="0" err="1">
                <a:latin typeface="Calibri" pitchFamily="34" charset="0"/>
              </a:rPr>
              <a:t>UdZC</a:t>
            </a:r>
            <a:r>
              <a:rPr lang="de-DE" altLang="de-DE" dirty="0">
                <a:latin typeface="Calibri" pitchFamily="34" charset="0"/>
              </a:rPr>
              <a:t>.</a:t>
            </a:r>
          </a:p>
          <a:p>
            <a:pPr marL="361950" indent="-361950">
              <a:buClr>
                <a:srgbClr val="800000"/>
              </a:buClr>
              <a:buFont typeface="Wingdings" pitchFamily="2" charset="2"/>
              <a:buChar char="§"/>
            </a:pPr>
            <a:r>
              <a:rPr lang="de-DE" altLang="de-DE" dirty="0">
                <a:latin typeface="Calibri" pitchFamily="34" charset="0"/>
              </a:rPr>
              <a:t>Sie wurde 1994 gegründet und ist nicht Teil der internationalen       Hierarchie.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F6BD0C-C5F9-1840-8BDD-08E75B59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Zonta</a:t>
            </a:r>
            <a:r>
              <a:rPr lang="de-DE" dirty="0"/>
              <a:t> Union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76D0EB-E602-1847-BBC9-27EC9431B11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1181" y="1238250"/>
            <a:ext cx="2324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436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060042F-1237-B749-98C2-DF9C4752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ZONTA Union (</a:t>
            </a:r>
            <a:r>
              <a:rPr lang="de-DE" dirty="0" err="1"/>
              <a:t>www.zonta-union.de</a:t>
            </a:r>
            <a:r>
              <a:rPr lang="de-DE" dirty="0"/>
              <a:t>)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C44C3E-8BC7-1143-8C6C-3E4D256652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sz="4000" dirty="0"/>
              <a:t>SUPPORT</a:t>
            </a:r>
          </a:p>
          <a:p>
            <a:pPr>
              <a:buNone/>
            </a:pPr>
            <a:r>
              <a:rPr lang="de-DE" dirty="0"/>
              <a:t>	Unterstützung der ZC in Deutschlands zur Durchsetzung der Ziele von ZI. Unions-Konferenzen und die Webseite der Union sollen als Informationsplattform (u.a. Übersetzungen) und zur Koordination von (gemeinsamen) Aktionen sowie zum Austausch über Club Aktivitäten und Projekte dienen</a:t>
            </a:r>
          </a:p>
          <a:p>
            <a:r>
              <a:rPr lang="de-DE" sz="4000" dirty="0"/>
              <a:t>ADVOCACY</a:t>
            </a:r>
          </a:p>
          <a:p>
            <a:pPr>
              <a:buNone/>
            </a:pPr>
            <a:r>
              <a:rPr lang="de-DE" dirty="0"/>
              <a:t>	Die </a:t>
            </a:r>
            <a:r>
              <a:rPr lang="de-DE" dirty="0" err="1"/>
              <a:t>Zonta</a:t>
            </a:r>
            <a:r>
              <a:rPr lang="de-DE" dirty="0"/>
              <a:t> Union Deutschland ist Mitglied im Deutschen Frauenrat und soll dort die Ziele von </a:t>
            </a:r>
            <a:r>
              <a:rPr lang="de-DE" dirty="0" err="1"/>
              <a:t>Zonta</a:t>
            </a:r>
            <a:r>
              <a:rPr lang="de-DE" dirty="0"/>
              <a:t> einbringen.</a:t>
            </a:r>
          </a:p>
          <a:p>
            <a:r>
              <a:rPr lang="de-DE" sz="4000" dirty="0"/>
              <a:t>NETWORK</a:t>
            </a:r>
          </a:p>
          <a:p>
            <a:pPr>
              <a:buNone/>
            </a:pPr>
            <a:r>
              <a:rPr lang="de-DE" dirty="0"/>
              <a:t>	Besserer Austausch der Mitglieder untereinander und der Aktivitäten der </a:t>
            </a:r>
            <a:r>
              <a:rPr lang="de-DE" dirty="0" err="1"/>
              <a:t>Zonta</a:t>
            </a:r>
            <a:r>
              <a:rPr lang="de-DE" dirty="0"/>
              <a:t> Clubs in Deutschland</a:t>
            </a:r>
          </a:p>
          <a:p>
            <a:pPr>
              <a:buFontTx/>
              <a:buNone/>
            </a:pPr>
            <a:endParaRPr lang="de-DE" sz="3200" dirty="0"/>
          </a:p>
          <a:p>
            <a:pPr marL="0" indent="0">
              <a:buNone/>
            </a:pPr>
            <a:endParaRPr lang="de-DE" sz="3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66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8305-CC6C-B149-95F8-877A705C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Zonta</a:t>
            </a:r>
            <a:r>
              <a:rPr lang="de-DE" dirty="0"/>
              <a:t> Union – die Präsidentin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5231BE-28F4-F04F-A370-9ED34294F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Z Doris Brummer vom ZC Weinheim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ED5FA19-7E06-B644-BEE3-5F928B4D7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7796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51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4343400" y="1478756"/>
            <a:ext cx="4631372" cy="2997994"/>
          </a:xfrm>
        </p:spPr>
        <p:txBody>
          <a:bodyPr>
            <a:normAutofit/>
          </a:bodyPr>
          <a:lstStyle/>
          <a:p>
            <a:r>
              <a:rPr lang="de-DE" sz="2400" dirty="0" err="1"/>
              <a:t>Zonta</a:t>
            </a:r>
            <a:r>
              <a:rPr lang="de-DE" sz="2400" dirty="0"/>
              <a:t> International </a:t>
            </a:r>
          </a:p>
          <a:p>
            <a:r>
              <a:rPr lang="de-DE" sz="2400" dirty="0" err="1"/>
              <a:t>District</a:t>
            </a:r>
            <a:r>
              <a:rPr lang="de-DE" sz="2400" dirty="0"/>
              <a:t>, Area, </a:t>
            </a:r>
            <a:r>
              <a:rPr lang="de-DE" sz="2400" dirty="0" err="1"/>
              <a:t>Zonta</a:t>
            </a:r>
            <a:r>
              <a:rPr lang="de-DE" sz="2400" dirty="0"/>
              <a:t> Union </a:t>
            </a:r>
          </a:p>
          <a:p>
            <a:r>
              <a:rPr lang="de-DE" sz="2400" dirty="0"/>
              <a:t>Grundlagen für die Präsidentin</a:t>
            </a:r>
          </a:p>
          <a:p>
            <a:r>
              <a:rPr lang="de-DE" sz="2400" dirty="0"/>
              <a:t>Aufgaben der Präsidentin / Schatzmeisterin / Schriftführerin</a:t>
            </a:r>
          </a:p>
          <a:p>
            <a:r>
              <a:rPr lang="de-DE" sz="2400" dirty="0"/>
              <a:t>Allgemeine Tipps &amp; Links</a:t>
            </a:r>
          </a:p>
          <a:p>
            <a:endParaRPr lang="en-US" sz="2400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C48CD7E9-F1F4-8E40-BF34-D0E90D310E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5109"/>
          <a:stretch>
            <a:fillRect/>
          </a:stretch>
        </p:blipFill>
        <p:spPr>
          <a:xfrm>
            <a:off x="228600" y="541421"/>
            <a:ext cx="3657600" cy="433136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Inhalt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73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E5DF7-54FA-1547-9680-FAFB21ED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Zonta</a:t>
            </a:r>
            <a:r>
              <a:rPr lang="de-DE" dirty="0"/>
              <a:t> </a:t>
            </a:r>
            <a:r>
              <a:rPr lang="de-DE" dirty="0" err="1"/>
              <a:t>Hierachie</a:t>
            </a:r>
            <a:r>
              <a:rPr lang="de-DE" dirty="0"/>
              <a:t> und Organisation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A47E33-1F95-164E-9483-9B4B7FC32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de-DE" i="1" dirty="0"/>
              <a:t>	</a:t>
            </a:r>
            <a:r>
              <a:rPr lang="de-DE" dirty="0">
                <a:solidFill>
                  <a:srgbClr val="005F71"/>
                </a:solidFill>
              </a:rPr>
              <a:t>ZI und ZIF Board (International </a:t>
            </a:r>
            <a:r>
              <a:rPr lang="de-DE" dirty="0" err="1">
                <a:solidFill>
                  <a:srgbClr val="005F71"/>
                </a:solidFill>
              </a:rPr>
              <a:t>Officers</a:t>
            </a:r>
            <a:r>
              <a:rPr lang="de-DE" dirty="0">
                <a:solidFill>
                  <a:srgbClr val="005F71"/>
                </a:solidFill>
              </a:rPr>
              <a:t> + </a:t>
            </a:r>
            <a:r>
              <a:rPr lang="de-DE" dirty="0" err="1">
                <a:solidFill>
                  <a:srgbClr val="005F71"/>
                </a:solidFill>
              </a:rPr>
              <a:t>Directors</a:t>
            </a:r>
            <a:r>
              <a:rPr lang="de-DE" dirty="0">
                <a:solidFill>
                  <a:srgbClr val="005F71"/>
                </a:solidFill>
              </a:rPr>
              <a:t>)</a:t>
            </a:r>
          </a:p>
          <a:p>
            <a:pPr lvl="1">
              <a:buNone/>
            </a:pPr>
            <a:r>
              <a:rPr lang="de-DE" i="1" dirty="0">
                <a:solidFill>
                  <a:srgbClr val="005F71"/>
                </a:solidFill>
              </a:rPr>
              <a:t>	</a:t>
            </a:r>
            <a:r>
              <a:rPr lang="de-DE" dirty="0" err="1">
                <a:solidFill>
                  <a:srgbClr val="005F71"/>
                </a:solidFill>
              </a:rPr>
              <a:t>Governors</a:t>
            </a:r>
            <a:r>
              <a:rPr lang="de-DE" dirty="0">
                <a:solidFill>
                  <a:srgbClr val="005F71"/>
                </a:solidFill>
              </a:rPr>
              <a:t> mit District Boards</a:t>
            </a:r>
          </a:p>
          <a:p>
            <a:pPr lvl="2">
              <a:buNone/>
            </a:pPr>
            <a:r>
              <a:rPr lang="de-DE" dirty="0">
                <a:solidFill>
                  <a:srgbClr val="005F71"/>
                </a:solidFill>
              </a:rPr>
              <a:t>	Area </a:t>
            </a:r>
            <a:r>
              <a:rPr lang="de-DE" dirty="0" err="1">
                <a:solidFill>
                  <a:srgbClr val="005F71"/>
                </a:solidFill>
              </a:rPr>
              <a:t>Directors</a:t>
            </a:r>
            <a:r>
              <a:rPr lang="de-DE" dirty="0">
                <a:solidFill>
                  <a:srgbClr val="005F71"/>
                </a:solidFill>
              </a:rPr>
              <a:t> mit Area Boards</a:t>
            </a:r>
          </a:p>
          <a:p>
            <a:pPr lvl="3">
              <a:buNone/>
            </a:pPr>
            <a:r>
              <a:rPr lang="de-DE" dirty="0">
                <a:solidFill>
                  <a:srgbClr val="005F71"/>
                </a:solidFill>
              </a:rPr>
              <a:t>	Club Präsidentin mit Vorstand</a:t>
            </a:r>
          </a:p>
          <a:p>
            <a:pPr lvl="4">
              <a:spcAft>
                <a:spcPts val="1200"/>
              </a:spcAft>
              <a:buNone/>
            </a:pPr>
            <a:r>
              <a:rPr lang="de-DE" dirty="0">
                <a:solidFill>
                  <a:srgbClr val="005F71"/>
                </a:solidFill>
              </a:rPr>
              <a:t>	Club Mitglieder</a:t>
            </a:r>
          </a:p>
          <a:p>
            <a:pPr marL="685800"/>
            <a:r>
              <a:rPr lang="de-DE" sz="2400" dirty="0"/>
              <a:t>Der Clubvorstand wird gewählt von der MV des Clubs, </a:t>
            </a:r>
          </a:p>
          <a:p>
            <a:pPr marL="685800"/>
            <a:r>
              <a:rPr lang="de-DE" sz="2400" dirty="0"/>
              <a:t>das Area Board von den Delegierten der Area Konferenz, </a:t>
            </a:r>
          </a:p>
          <a:p>
            <a:pPr marL="685800"/>
            <a:r>
              <a:rPr lang="de-DE" sz="2400" dirty="0"/>
              <a:t>das District Board von den Delegierten der District Conference,</a:t>
            </a:r>
          </a:p>
          <a:p>
            <a:pPr marL="685800"/>
            <a:r>
              <a:rPr lang="de-DE" sz="2400" dirty="0"/>
              <a:t>das International Board von den Delegierten der Convention. </a:t>
            </a:r>
          </a:p>
          <a:p>
            <a:pPr marL="685800"/>
            <a:r>
              <a:rPr lang="de-DE" sz="2400" dirty="0"/>
              <a:t>Jeder Club in „</a:t>
            </a:r>
            <a:r>
              <a:rPr lang="de-DE" sz="2400" dirty="0" err="1"/>
              <a:t>Good</a:t>
            </a:r>
            <a:r>
              <a:rPr lang="de-DE" sz="2400" dirty="0"/>
              <a:t> </a:t>
            </a:r>
            <a:r>
              <a:rPr lang="de-DE" sz="2400" dirty="0" err="1"/>
              <a:t>standing</a:t>
            </a:r>
            <a:r>
              <a:rPr lang="de-DE" sz="2400" dirty="0"/>
              <a:t>“ ist auf jeder Hierarchie-Ebene stimmberechtigt und sollte mit der Mitgliederanzahl entsprechenden Stimmen durch mindestens eine Delegierte vertreten sein oder Proxy geben.</a:t>
            </a:r>
            <a:r>
              <a:rPr lang="de-DE" dirty="0"/>
              <a:t> </a:t>
            </a:r>
            <a:endParaRPr lang="de-DE" sz="3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8384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443BD-AB28-3D4A-A9AB-7924EA78E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Clubs der Area 03/ 27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1ED0AE-5FDB-2B4A-B999-9F341ABBA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" y="1377960"/>
            <a:ext cx="8778240" cy="3479790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Schleswig Holstein</a:t>
            </a:r>
          </a:p>
          <a:p>
            <a:pPr lvl="1"/>
            <a:r>
              <a:rPr lang="de-DE" dirty="0" err="1"/>
              <a:t>Aumühle</a:t>
            </a:r>
            <a:r>
              <a:rPr lang="de-DE" dirty="0"/>
              <a:t>-Sachsenwald, Lübeck, Kiel, Neumünster</a:t>
            </a:r>
          </a:p>
          <a:p>
            <a:r>
              <a:rPr lang="de-DE" dirty="0"/>
              <a:t>Hamburg</a:t>
            </a:r>
          </a:p>
          <a:p>
            <a:pPr lvl="1"/>
            <a:r>
              <a:rPr lang="de-DE" dirty="0"/>
              <a:t>Hamburg, HH-Alster, HH Elbufer, HH-Hafen, HH-Hanse,</a:t>
            </a:r>
          </a:p>
          <a:p>
            <a:r>
              <a:rPr lang="de-DE" dirty="0"/>
              <a:t>Bremen  </a:t>
            </a:r>
          </a:p>
          <a:p>
            <a:pPr lvl="1"/>
            <a:r>
              <a:rPr lang="de-DE" dirty="0"/>
              <a:t>Bremen</a:t>
            </a:r>
          </a:p>
          <a:p>
            <a:r>
              <a:rPr lang="de-DE" dirty="0"/>
              <a:t>Mecklenburg-Vorpommern</a:t>
            </a:r>
          </a:p>
          <a:p>
            <a:pPr lvl="1"/>
            <a:r>
              <a:rPr lang="de-DE" dirty="0"/>
              <a:t>Wismar</a:t>
            </a:r>
          </a:p>
          <a:p>
            <a:r>
              <a:rPr lang="de-DE" dirty="0"/>
              <a:t>Niedersachsen</a:t>
            </a:r>
          </a:p>
          <a:p>
            <a:pPr lvl="1"/>
            <a:r>
              <a:rPr lang="de-DE" dirty="0"/>
              <a:t>Leer-Ostfriesland, Oldenburg, Osnabrück, Verden, Diepholz-Vechta, Osnabrück-</a:t>
            </a:r>
            <a:r>
              <a:rPr lang="de-DE" dirty="0" err="1"/>
              <a:t>Westphälischer</a:t>
            </a:r>
            <a:r>
              <a:rPr lang="de-DE" dirty="0"/>
              <a:t> Friede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0440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D30B3-2215-0148-B875-AF49E859F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Clubs der Area 03/ 27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A211C7-3614-464B-8877-FFEF7C0DC7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Zwei Golden Z Clubs</a:t>
            </a:r>
          </a:p>
          <a:p>
            <a:pPr lvl="1"/>
            <a:r>
              <a:rPr lang="de-DE" dirty="0"/>
              <a:t>Golden Z Club HH</a:t>
            </a:r>
          </a:p>
          <a:p>
            <a:pPr lvl="1"/>
            <a:r>
              <a:rPr lang="de-DE" dirty="0"/>
              <a:t>Golden Z Club Bremen</a:t>
            </a:r>
          </a:p>
          <a:p>
            <a:pPr lvl="1"/>
            <a:r>
              <a:rPr lang="de-DE" dirty="0"/>
              <a:t>E Club Hamburg</a:t>
            </a:r>
          </a:p>
          <a:p>
            <a:pPr marL="457200" lvl="1" indent="0">
              <a:buNone/>
            </a:pPr>
            <a:r>
              <a:rPr lang="de-DE" dirty="0"/>
              <a:t>Weitere Infos zu den Kontaktdaten der einzelnen Clubs und Aktivitäten sind auf der Homepage der Area 03 zu finden</a:t>
            </a:r>
          </a:p>
          <a:p>
            <a:pPr marL="457200" lvl="1" indent="0">
              <a:buNone/>
            </a:pPr>
            <a:r>
              <a:rPr lang="de-DE" dirty="0"/>
              <a:t>www.zonta-area03-27.de</a:t>
            </a:r>
          </a:p>
        </p:txBody>
      </p:sp>
    </p:spTree>
    <p:extLst>
      <p:ext uri="{BB962C8B-B14F-4D97-AF65-F5344CB8AC3E}">
        <p14:creationId xmlns:p14="http://schemas.microsoft.com/office/powerpoint/2010/main" val="3503903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B941F-38CB-4A41-B6A0-AD5CA18F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Pflichttermine für die Präsidentin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EE3356-7A49-7D4E-B054-C0EFB8C38A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de-DE" sz="2400" dirty="0"/>
          </a:p>
          <a:p>
            <a:r>
              <a:rPr lang="de-DE" sz="2400" dirty="0" err="1"/>
              <a:t>Convention</a:t>
            </a:r>
            <a:r>
              <a:rPr lang="de-DE" sz="2400" dirty="0"/>
              <a:t> 	1 x Biennium 	gerade Jahre</a:t>
            </a:r>
          </a:p>
          <a:p>
            <a:pPr lvl="4">
              <a:buFontTx/>
              <a:buNone/>
            </a:pPr>
            <a:r>
              <a:rPr lang="de-DE" sz="1200" dirty="0"/>
              <a:t>					            	</a:t>
            </a:r>
            <a:r>
              <a:rPr lang="de-DE" b="1" dirty="0">
                <a:solidFill>
                  <a:srgbClr val="C00000"/>
                </a:solidFill>
              </a:rPr>
              <a:t>Hamburg  24.06. – 29.06.2022</a:t>
            </a:r>
          </a:p>
          <a:p>
            <a:r>
              <a:rPr lang="de-DE" sz="2400" dirty="0" err="1"/>
              <a:t>District</a:t>
            </a:r>
            <a:r>
              <a:rPr lang="de-DE" sz="2400" dirty="0"/>
              <a:t> </a:t>
            </a:r>
            <a:r>
              <a:rPr lang="de-DE" sz="2400" dirty="0" err="1"/>
              <a:t>Konf</a:t>
            </a:r>
            <a:r>
              <a:rPr lang="de-DE" sz="2400" dirty="0"/>
              <a:t>. 	1 x Biennium 	ungerade Jahre							                           			</a:t>
            </a:r>
            <a:r>
              <a:rPr lang="de-DE" sz="2000" b="1" dirty="0">
                <a:solidFill>
                  <a:srgbClr val="C00000"/>
                </a:solidFill>
              </a:rPr>
              <a:t>Leuven,  1.- 3.10.2021	</a:t>
            </a:r>
          </a:p>
          <a:p>
            <a:r>
              <a:rPr lang="de-DE" sz="2400" dirty="0"/>
              <a:t>Union MV	1 x Biennium    	ungerade Jahre	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Area Konferenz 	4 x Biennium					</a:t>
            </a:r>
            <a:r>
              <a:rPr lang="de-DE" sz="1800" b="1" dirty="0">
                <a:solidFill>
                  <a:srgbClr val="C00000"/>
                </a:solidFill>
              </a:rPr>
              <a:t>Frühjahr und Herbst </a:t>
            </a:r>
          </a:p>
          <a:p>
            <a:pPr marL="0" indent="0">
              <a:buNone/>
            </a:pPr>
            <a:r>
              <a:rPr lang="de-DE" sz="1800" b="1" dirty="0">
                <a:solidFill>
                  <a:srgbClr val="C00000"/>
                </a:solidFill>
              </a:rPr>
              <a:t>									24.10.20,  20.03.2021,  23.10.21,  </a:t>
            </a:r>
          </a:p>
          <a:p>
            <a:pPr marL="0" indent="0">
              <a:buNone/>
            </a:pPr>
            <a:r>
              <a:rPr lang="de-DE" sz="1800" b="1" dirty="0">
                <a:solidFill>
                  <a:srgbClr val="C00000"/>
                </a:solidFill>
              </a:rPr>
              <a:t>			26.02.20222, 21.05.2022 (digital)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18759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14B81-5BB3-434E-BDAA-3AB70464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Gebühren / Jahr / Mitglied (1)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EC5D85-2A24-494F-9FCF-F6E637E28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sz="1800" b="1" dirty="0" err="1"/>
              <a:t>Zonta</a:t>
            </a:r>
            <a:r>
              <a:rPr lang="de-DE" sz="1800" b="1" dirty="0"/>
              <a:t> International Mitgliedsbeitrag </a:t>
            </a:r>
            <a:r>
              <a:rPr lang="de-DE" sz="2400" dirty="0"/>
              <a:t> </a:t>
            </a:r>
            <a:r>
              <a:rPr lang="de-DE" sz="1800" dirty="0">
                <a:solidFill>
                  <a:srgbClr val="C00000"/>
                </a:solidFill>
              </a:rPr>
              <a:t>fällig zum 01.06. jeden Jahres</a:t>
            </a:r>
          </a:p>
          <a:p>
            <a:pPr lvl="1"/>
            <a:r>
              <a:rPr lang="de-DE" sz="1600" dirty="0"/>
              <a:t>95,00 $ USD   (nach dem o1. Dez. nur 55 USD)</a:t>
            </a:r>
          </a:p>
          <a:p>
            <a:pPr lvl="1"/>
            <a:r>
              <a:rPr lang="de-DE" sz="1600" dirty="0"/>
              <a:t>Young Professional (unter 30) 55 USD  (nach dem o1. Dez. nur 35 USD)   </a:t>
            </a:r>
            <a:endParaRPr lang="de-DE" sz="1600" dirty="0">
              <a:solidFill>
                <a:srgbClr val="FF0000"/>
              </a:solidFill>
            </a:endParaRPr>
          </a:p>
          <a:p>
            <a:pPr lvl="1"/>
            <a:r>
              <a:rPr lang="de-DE" sz="1600" dirty="0"/>
              <a:t>Zahlungsaufforderung ergeht an Schatzmeisterin im März </a:t>
            </a:r>
          </a:p>
          <a:p>
            <a:pPr lvl="1"/>
            <a:r>
              <a:rPr lang="de-DE" sz="1600" dirty="0"/>
              <a:t>Fällig zum 1. Juni per Banküberweisung zusammen mit </a:t>
            </a:r>
            <a:r>
              <a:rPr lang="de-DE" sz="1600" b="1" dirty="0"/>
              <a:t>Form B</a:t>
            </a:r>
            <a:r>
              <a:rPr lang="de-DE" sz="1600" dirty="0"/>
              <a:t> (wird mitgeschickt) an </a:t>
            </a:r>
          </a:p>
          <a:p>
            <a:pPr lvl="1"/>
            <a:r>
              <a:rPr lang="de-DE" sz="1600" dirty="0"/>
              <a:t>Bank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America</a:t>
            </a:r>
            <a:r>
              <a:rPr lang="de-DE" sz="1600" dirty="0"/>
              <a:t>, Chicago, IL </a:t>
            </a:r>
          </a:p>
          <a:p>
            <a:pPr lvl="1"/>
            <a:r>
              <a:rPr lang="de-DE" sz="1600" dirty="0"/>
              <a:t>1) ABA#0260-0959-3, Account#5800248873 oder </a:t>
            </a:r>
          </a:p>
          <a:p>
            <a:pPr lvl="1"/>
            <a:r>
              <a:rPr lang="de-DE" sz="1600" dirty="0"/>
              <a:t>2) SWIFT Code: BOFAUS3N, Account#6800248873 </a:t>
            </a:r>
          </a:p>
          <a:p>
            <a:pPr lvl="1"/>
            <a:r>
              <a:rPr lang="de-DE" sz="1600" dirty="0"/>
              <a:t>3) Zahlung per online </a:t>
            </a:r>
            <a:r>
              <a:rPr lang="de-DE" sz="1600" dirty="0" err="1"/>
              <a:t>banking</a:t>
            </a:r>
            <a:r>
              <a:rPr lang="de-DE" sz="1600" dirty="0"/>
              <a:t>, Anleitung auf </a:t>
            </a:r>
            <a:r>
              <a:rPr lang="de-DE" sz="1600" dirty="0" err="1">
                <a:solidFill>
                  <a:srgbClr val="C00000"/>
                </a:solidFill>
              </a:rPr>
              <a:t>www.zonta.org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/>
              <a:t>Member Resources, Guide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Paying</a:t>
            </a:r>
            <a:r>
              <a:rPr lang="de-DE" sz="1600" dirty="0"/>
              <a:t> </a:t>
            </a:r>
            <a:r>
              <a:rPr lang="de-DE" sz="1600" dirty="0" err="1"/>
              <a:t>Dues</a:t>
            </a:r>
            <a:r>
              <a:rPr lang="de-DE" sz="1600" dirty="0"/>
              <a:t> online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388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2509B-61AA-8A4B-8CAF-B30224FA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Gebühren / Jahr / Mitglied (2)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33C6F3-7D81-DD42-9667-B18E3DAEE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de-DE" sz="1800" b="1" dirty="0" err="1"/>
              <a:t>Zonta</a:t>
            </a:r>
            <a:r>
              <a:rPr lang="de-DE" sz="1800" b="1" dirty="0"/>
              <a:t> International </a:t>
            </a:r>
            <a:r>
              <a:rPr lang="de-DE" sz="1800" b="1" dirty="0" err="1"/>
              <a:t>Foundation</a:t>
            </a:r>
            <a:r>
              <a:rPr lang="de-DE" sz="1800" b="1" dirty="0"/>
              <a:t> (Spenden)</a:t>
            </a:r>
          </a:p>
          <a:p>
            <a:pPr lvl="1"/>
            <a:r>
              <a:rPr lang="de-DE" sz="1600" dirty="0"/>
              <a:t>per </a:t>
            </a:r>
            <a:r>
              <a:rPr lang="de-DE" sz="1600" b="1" dirty="0"/>
              <a:t>Scheck</a:t>
            </a:r>
            <a:r>
              <a:rPr lang="de-DE" sz="1600" dirty="0"/>
              <a:t> an ZIF, </a:t>
            </a:r>
            <a:r>
              <a:rPr lang="de-DE" sz="1600" dirty="0" err="1"/>
              <a:t>Attn</a:t>
            </a:r>
            <a:r>
              <a:rPr lang="de-DE" sz="1600" dirty="0"/>
              <a:t>: </a:t>
            </a:r>
            <a:r>
              <a:rPr lang="de-DE" sz="1600" dirty="0" err="1"/>
              <a:t>Contributions</a:t>
            </a:r>
            <a:r>
              <a:rPr lang="de-DE" sz="1600" dirty="0"/>
              <a:t>, 4837 </a:t>
            </a:r>
            <a:r>
              <a:rPr lang="de-DE" sz="1600" dirty="0" err="1"/>
              <a:t>Payshere</a:t>
            </a:r>
            <a:r>
              <a:rPr lang="de-DE" sz="1600" dirty="0"/>
              <a:t> Circle, Chicago IL 60674, USA</a:t>
            </a:r>
          </a:p>
          <a:p>
            <a:pPr lvl="1"/>
            <a:r>
              <a:rPr lang="de-DE" sz="1600" dirty="0"/>
              <a:t>per </a:t>
            </a:r>
            <a:r>
              <a:rPr lang="de-DE" sz="1600" b="1" dirty="0" err="1"/>
              <a:t>credit</a:t>
            </a:r>
            <a:r>
              <a:rPr lang="de-DE" sz="1600" b="1" dirty="0"/>
              <a:t> </a:t>
            </a:r>
            <a:r>
              <a:rPr lang="de-DE" sz="1600" b="1" dirty="0" err="1"/>
              <a:t>card</a:t>
            </a:r>
            <a:r>
              <a:rPr lang="de-DE" sz="1600" dirty="0"/>
              <a:t>: Visa </a:t>
            </a:r>
            <a:r>
              <a:rPr lang="de-DE" sz="1600" dirty="0" err="1"/>
              <a:t>or</a:t>
            </a:r>
            <a:r>
              <a:rPr lang="de-DE" sz="1600" dirty="0"/>
              <a:t> MasterCard, 1211 West 22nd Street, Suite 900, </a:t>
            </a:r>
            <a:r>
              <a:rPr lang="de-DE" sz="1600" dirty="0" err="1"/>
              <a:t>Oak</a:t>
            </a:r>
            <a:r>
              <a:rPr lang="de-DE" sz="1600" dirty="0"/>
              <a:t> Brook IL 60523, USA </a:t>
            </a:r>
          </a:p>
          <a:p>
            <a:pPr lvl="1"/>
            <a:r>
              <a:rPr lang="de-DE" sz="1600" dirty="0"/>
              <a:t>per </a:t>
            </a:r>
            <a:r>
              <a:rPr lang="de-DE" sz="1600" b="1" dirty="0"/>
              <a:t>Banküberweisung</a:t>
            </a:r>
            <a:r>
              <a:rPr lang="de-DE" sz="1600" dirty="0"/>
              <a:t> an Bank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America</a:t>
            </a:r>
            <a:r>
              <a:rPr lang="de-DE" sz="1600" dirty="0"/>
              <a:t> (Details s.o.) </a:t>
            </a:r>
            <a:r>
              <a:rPr lang="de-DE" sz="1600" b="1" dirty="0" err="1"/>
              <a:t>donation</a:t>
            </a:r>
            <a:r>
              <a:rPr lang="de-DE" sz="1600" b="1" dirty="0"/>
              <a:t> form</a:t>
            </a:r>
            <a:r>
              <a:rPr lang="de-DE" sz="1600" dirty="0"/>
              <a:t> an </a:t>
            </a:r>
            <a:r>
              <a:rPr lang="de-DE" sz="1600" dirty="0" err="1"/>
              <a:t>zonta@org</a:t>
            </a:r>
            <a:endParaRPr lang="de-DE" sz="1600" dirty="0"/>
          </a:p>
          <a:p>
            <a:pPr marL="457200" lvl="1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r>
              <a:rPr lang="de-DE" sz="1800" b="1" dirty="0"/>
              <a:t>Beitrag </a:t>
            </a:r>
            <a:r>
              <a:rPr lang="de-DE" sz="1800" b="1" dirty="0" err="1"/>
              <a:t>District</a:t>
            </a:r>
            <a:r>
              <a:rPr lang="de-DE" sz="1800" b="1" dirty="0"/>
              <a:t> 27: </a:t>
            </a:r>
            <a:r>
              <a:rPr lang="de-DE" sz="1800" dirty="0">
                <a:solidFill>
                  <a:srgbClr val="C00000"/>
                </a:solidFill>
              </a:rPr>
              <a:t>17 ,- €  </a:t>
            </a:r>
            <a:r>
              <a:rPr lang="de-DE" sz="1800" dirty="0"/>
              <a:t>(Petra </a:t>
            </a:r>
            <a:r>
              <a:rPr lang="de-DE" sz="1800" dirty="0" err="1"/>
              <a:t>Helf</a:t>
            </a:r>
            <a:r>
              <a:rPr lang="de-DE" sz="1800" dirty="0"/>
              <a:t>)</a:t>
            </a:r>
          </a:p>
          <a:p>
            <a:pPr lvl="1"/>
            <a:r>
              <a:rPr lang="de-DE" sz="1800" dirty="0"/>
              <a:t>Zahlungsaufforderung erfolgt im April  </a:t>
            </a:r>
          </a:p>
          <a:p>
            <a:r>
              <a:rPr lang="de-DE" sz="1800" b="1" dirty="0"/>
              <a:t>Beitrag Area 03: </a:t>
            </a:r>
            <a:r>
              <a:rPr lang="de-DE" sz="1800" dirty="0">
                <a:solidFill>
                  <a:srgbClr val="C00000"/>
                </a:solidFill>
              </a:rPr>
              <a:t>9,- € </a:t>
            </a:r>
            <a:r>
              <a:rPr lang="de-DE" sz="1800" dirty="0"/>
              <a:t>(Sonja Alberts) </a:t>
            </a:r>
          </a:p>
          <a:p>
            <a:pPr lvl="1"/>
            <a:r>
              <a:rPr lang="de-DE" sz="1800" dirty="0"/>
              <a:t>Zahlungsaufforderung erfolgt im April  </a:t>
            </a:r>
          </a:p>
          <a:p>
            <a:r>
              <a:rPr lang="de-DE" sz="1800" b="1" dirty="0"/>
              <a:t>Beitrag </a:t>
            </a:r>
            <a:r>
              <a:rPr lang="de-DE" sz="1800" b="1" dirty="0" err="1"/>
              <a:t>UdZC</a:t>
            </a:r>
            <a:r>
              <a:rPr lang="de-DE" sz="1800" b="1" dirty="0"/>
              <a:t>:</a:t>
            </a:r>
            <a:r>
              <a:rPr lang="de-DE" sz="1800" dirty="0"/>
              <a:t> </a:t>
            </a:r>
            <a:r>
              <a:rPr lang="de-DE" sz="1800" dirty="0">
                <a:solidFill>
                  <a:srgbClr val="C00000"/>
                </a:solidFill>
              </a:rPr>
              <a:t>8,- €</a:t>
            </a:r>
            <a:r>
              <a:rPr lang="de-DE" sz="1800" dirty="0"/>
              <a:t>  </a:t>
            </a:r>
          </a:p>
          <a:p>
            <a:pPr lvl="1"/>
            <a:r>
              <a:rPr lang="de-DE" sz="1800" dirty="0"/>
              <a:t>Zahlungsaufforderung erfolgt im April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753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DEC4B-091B-194C-9602-C06040F2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 für die Präsidentin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3A87EE-0CCC-A047-AF5C-8F93598DA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Bylaws</a:t>
            </a:r>
            <a:endParaRPr lang="de-DE" dirty="0"/>
          </a:p>
          <a:p>
            <a:r>
              <a:rPr lang="de-DE" dirty="0" err="1"/>
              <a:t>District</a:t>
            </a:r>
            <a:r>
              <a:rPr lang="de-DE" dirty="0"/>
              <a:t> Manual / Rules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Procedure</a:t>
            </a:r>
            <a:endParaRPr lang="de-DE" dirty="0"/>
          </a:p>
          <a:p>
            <a:r>
              <a:rPr lang="de-DE" dirty="0"/>
              <a:t>Geschäftsordnung der Area </a:t>
            </a:r>
          </a:p>
          <a:p>
            <a:r>
              <a:rPr lang="de-DE" dirty="0">
                <a:solidFill>
                  <a:srgbClr val="C00000"/>
                </a:solidFill>
              </a:rPr>
              <a:t>Clubsatzung / Geschäftsordnung </a:t>
            </a:r>
          </a:p>
          <a:p>
            <a:r>
              <a:rPr lang="de-DE" dirty="0">
                <a:solidFill>
                  <a:srgbClr val="C00000"/>
                </a:solidFill>
              </a:rPr>
              <a:t>Satzung Förder-/Freundeskreises</a:t>
            </a:r>
          </a:p>
          <a:p>
            <a:r>
              <a:rPr lang="de-DE" dirty="0"/>
              <a:t>Manual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Procedures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Zonta</a:t>
            </a:r>
            <a:r>
              <a:rPr lang="de-DE" dirty="0"/>
              <a:t> Clubs</a:t>
            </a:r>
            <a:endParaRPr lang="de-DE" sz="2400" dirty="0"/>
          </a:p>
          <a:p>
            <a:r>
              <a:rPr lang="de-DE" dirty="0"/>
              <a:t>Satzung der Union Deutscher </a:t>
            </a:r>
            <a:r>
              <a:rPr lang="de-DE" dirty="0" err="1"/>
              <a:t>Zonta</a:t>
            </a:r>
            <a:r>
              <a:rPr lang="de-DE" dirty="0"/>
              <a:t> Clubs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617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948BD-A0E1-7B49-8FBB-97A420E1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Rolle der Clubpräsidentin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E459B-2EC8-9845-8498-A96BC00402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Repräsentantin des Clubs auf allen Ebenen bei </a:t>
            </a:r>
            <a:r>
              <a:rPr lang="de-DE" dirty="0" err="1"/>
              <a:t>Zonta</a:t>
            </a:r>
            <a:endParaRPr lang="de-DE" dirty="0"/>
          </a:p>
          <a:p>
            <a:r>
              <a:rPr lang="de-DE" dirty="0"/>
              <a:t>Botschafterin von ZI</a:t>
            </a:r>
          </a:p>
          <a:p>
            <a:r>
              <a:rPr lang="de-DE" dirty="0">
                <a:solidFill>
                  <a:srgbClr val="FF0000"/>
                </a:solidFill>
              </a:rPr>
              <a:t>Bindeglied zwischen Clubmitgliedern und </a:t>
            </a:r>
            <a:r>
              <a:rPr lang="de-DE" dirty="0" err="1">
                <a:solidFill>
                  <a:srgbClr val="FF0000"/>
                </a:solidFill>
              </a:rPr>
              <a:t>District</a:t>
            </a:r>
            <a:r>
              <a:rPr lang="de-DE" dirty="0">
                <a:solidFill>
                  <a:srgbClr val="FF0000"/>
                </a:solidFill>
              </a:rPr>
              <a:t> bzw. ZI</a:t>
            </a:r>
          </a:p>
          <a:p>
            <a:r>
              <a:rPr lang="de-DE" dirty="0"/>
              <a:t>Führungskraft, Managerin, Strategin</a:t>
            </a:r>
          </a:p>
          <a:p>
            <a:r>
              <a:rPr lang="de-DE" dirty="0"/>
              <a:t>Teamplayer</a:t>
            </a:r>
          </a:p>
          <a:p>
            <a:r>
              <a:rPr lang="de-DE" dirty="0"/>
              <a:t>Moderation, Mediatorin</a:t>
            </a:r>
          </a:p>
          <a:p>
            <a:r>
              <a:rPr lang="de-DE" dirty="0"/>
              <a:t>Motivationstrainerin, Seelsorgerin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296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C6102-4F19-6745-BECE-1EC85CF1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Präsidentin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C1BA84-51DB-B541-B7B1-28920851FD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Monatliches Meeting organisieren </a:t>
            </a:r>
          </a:p>
          <a:p>
            <a:r>
              <a:rPr lang="de-DE" dirty="0"/>
              <a:t>Tagesordnung für Meeting festlegen </a:t>
            </a:r>
          </a:p>
          <a:p>
            <a:r>
              <a:rPr lang="de-DE" dirty="0"/>
              <a:t>Wichtiges aus Area, </a:t>
            </a:r>
            <a:r>
              <a:rPr lang="de-DE" dirty="0" err="1"/>
              <a:t>District</a:t>
            </a:r>
            <a:r>
              <a:rPr lang="de-DE" dirty="0"/>
              <a:t>, HQs und Union berichten (Bindeglied) </a:t>
            </a:r>
          </a:p>
          <a:p>
            <a:r>
              <a:rPr lang="de-DE" dirty="0"/>
              <a:t>Vorstandssitzungen einberufen und leiten </a:t>
            </a:r>
          </a:p>
          <a:p>
            <a:r>
              <a:rPr lang="de-DE" dirty="0"/>
              <a:t>Komitees und Beauftragte berufen und koordinieren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319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22F08-17B7-B541-8ED0-87E00AF4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Präsidentin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468FA1-7BFF-B341-9764-A35CEC77A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000" dirty="0"/>
              <a:t>MV jährlich organisieren</a:t>
            </a:r>
          </a:p>
          <a:p>
            <a:r>
              <a:rPr lang="de-DE" sz="3000" dirty="0" err="1"/>
              <a:t>Präsidentinnenbericht</a:t>
            </a:r>
            <a:r>
              <a:rPr lang="de-DE" sz="3000" dirty="0"/>
              <a:t> zur MV schreiben und vor dem 1. Mai an AD schicken </a:t>
            </a:r>
          </a:p>
          <a:p>
            <a:pPr marL="342900" lvl="1" indent="-342900">
              <a:buFontTx/>
              <a:buChar char="•"/>
            </a:pPr>
            <a:r>
              <a:rPr lang="de-DE" sz="3000" dirty="0"/>
              <a:t>Club </a:t>
            </a:r>
            <a:r>
              <a:rPr lang="de-DE" sz="3000" dirty="0" err="1"/>
              <a:t>Officers</a:t>
            </a:r>
            <a:r>
              <a:rPr lang="de-DE" sz="3000" dirty="0"/>
              <a:t> </a:t>
            </a:r>
            <a:r>
              <a:rPr lang="de-DE" sz="3000" dirty="0" err="1"/>
              <a:t>Contact</a:t>
            </a:r>
            <a:r>
              <a:rPr lang="de-DE" sz="3000" dirty="0"/>
              <a:t> Information Form an HQ, </a:t>
            </a:r>
            <a:r>
              <a:rPr lang="de-DE" sz="3000" dirty="0" err="1"/>
              <a:t>Governor</a:t>
            </a:r>
            <a:r>
              <a:rPr lang="de-DE" sz="3000" dirty="0"/>
              <a:t> und Area </a:t>
            </a:r>
            <a:r>
              <a:rPr lang="de-DE" sz="3000" dirty="0" err="1"/>
              <a:t>Director</a:t>
            </a:r>
            <a:r>
              <a:rPr lang="de-DE" sz="3000" dirty="0"/>
              <a:t> informieren </a:t>
            </a:r>
            <a:r>
              <a:rPr lang="de-DE" sz="2000" dirty="0"/>
              <a:t>(</a:t>
            </a:r>
            <a:r>
              <a:rPr lang="de-DE" sz="2000" dirty="0">
                <a:solidFill>
                  <a:srgbClr val="C00000"/>
                </a:solidFill>
              </a:rPr>
              <a:t>fällig zum 1. Mai</a:t>
            </a:r>
            <a:r>
              <a:rPr lang="de-DE" sz="2000" dirty="0"/>
              <a:t>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294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Zonta</a:t>
            </a:r>
            <a:r>
              <a:rPr lang="en-US" dirty="0"/>
              <a:t> International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" y="1208882"/>
            <a:ext cx="8778240" cy="3115468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de-DE" sz="7200" dirty="0" err="1"/>
              <a:t>Zonta</a:t>
            </a:r>
            <a:r>
              <a:rPr lang="de-DE" sz="7200" dirty="0"/>
              <a:t> International (ZI) ist ein weltweiter Zusammenschluss berufstätiger Frauen in verantwortungsvollen Positionen. Ihr gemeinsames Ziel: die Lebenssituation von Frauen im rechtlichen, politischen, wirtschaftlichen und beruflichen Bereich zu verbessern.</a:t>
            </a:r>
          </a:p>
          <a:p>
            <a:pPr>
              <a:spcAft>
                <a:spcPts val="600"/>
              </a:spcAft>
            </a:pP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Claim: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Advancing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status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women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through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service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72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7200" dirty="0">
                <a:solidFill>
                  <a:schemeClr val="accent5">
                    <a:lumMod val="50000"/>
                  </a:schemeClr>
                </a:solidFill>
              </a:rPr>
              <a:t> Advocacy</a:t>
            </a:r>
          </a:p>
          <a:p>
            <a:pPr>
              <a:spcAft>
                <a:spcPts val="600"/>
              </a:spcAft>
            </a:pPr>
            <a:r>
              <a:rPr lang="de-DE" sz="7200" dirty="0" err="1"/>
              <a:t>Zonta</a:t>
            </a:r>
            <a:r>
              <a:rPr lang="de-DE" sz="7200" dirty="0"/>
              <a:t> International ist überparteilich, überkonfessionell und weltanschaulich neutral. Pflege von Freundschaft und gegenseitige Hilfe ist ein wesentliches Element unseres Zusammenseins. Dafür steht das Motto "</a:t>
            </a:r>
            <a:r>
              <a:rPr lang="de-DE" sz="7200" dirty="0" err="1"/>
              <a:t>Zonta</a:t>
            </a:r>
            <a:r>
              <a:rPr lang="de-DE" sz="7200" dirty="0"/>
              <a:t> ist Begegnung - weltweit".</a:t>
            </a:r>
          </a:p>
          <a:p>
            <a:pPr>
              <a:spcAft>
                <a:spcPts val="600"/>
              </a:spcAft>
            </a:pPr>
            <a:r>
              <a:rPr lang="de-DE" sz="7200" dirty="0"/>
              <a:t>Weltweit bestehen in 63 Ländern über 1.200 Clubs mit 29.000 Mitgliedern. Wir legen Wert auf Vielfalt - die Mischung von Berufen, Talenten, Generationen und unterschiedlichen Sozialisationen.</a:t>
            </a:r>
          </a:p>
          <a:p>
            <a:pPr>
              <a:spcAft>
                <a:spcPts val="600"/>
              </a:spcAft>
            </a:pPr>
            <a:r>
              <a:rPr lang="de-DE" sz="7200" dirty="0"/>
              <a:t>ZI wurde 1919 in Buffalo, NY, gegründet. Der erste deutsche Club entstand 1931 mit dem ZC Hamburg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371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91600-7078-A947-A3F4-F167D4E6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Schriftführerin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667767-4749-BA48-B8A6-622A307F3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de-DE" dirty="0"/>
              <a:t>Das </a:t>
            </a:r>
            <a:r>
              <a:rPr lang="de-DE" b="1" dirty="0"/>
              <a:t>Protokoll</a:t>
            </a:r>
            <a:r>
              <a:rPr lang="de-DE" dirty="0"/>
              <a:t> ist nach dem „Club Manual“ Pflicht. Wichtige Punkte: </a:t>
            </a:r>
          </a:p>
          <a:p>
            <a:r>
              <a:rPr lang="de-DE" dirty="0"/>
              <a:t>Name des Clubs, Datum, Präsenzen </a:t>
            </a:r>
          </a:p>
          <a:p>
            <a:r>
              <a:rPr lang="de-DE" dirty="0"/>
              <a:t>Hinweis auf Einladungen / Termine etc.</a:t>
            </a:r>
          </a:p>
          <a:p>
            <a:r>
              <a:rPr lang="de-DE" dirty="0"/>
              <a:t>Beschlüsse</a:t>
            </a:r>
          </a:p>
          <a:p>
            <a:r>
              <a:rPr lang="de-DE" dirty="0"/>
              <a:t>Veranstaltungen, Aktionen </a:t>
            </a:r>
          </a:p>
          <a:p>
            <a:r>
              <a:rPr lang="de-DE" dirty="0"/>
              <a:t>Bericht über Vortrag </a:t>
            </a:r>
          </a:p>
          <a:p>
            <a:r>
              <a:rPr lang="de-DE" dirty="0"/>
              <a:t>Kopie an die Area </a:t>
            </a:r>
            <a:r>
              <a:rPr lang="de-DE" dirty="0" err="1"/>
              <a:t>Director</a:t>
            </a:r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939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22074-1AF7-C94C-8105-5700CC7E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Schatzmeisterin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2AAB9E-CD58-C943-B4CD-03C933E016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Erstellen des Clubbudgets </a:t>
            </a:r>
          </a:p>
          <a:p>
            <a:r>
              <a:rPr lang="de-DE" dirty="0"/>
              <a:t>Führung des Clubkontos  </a:t>
            </a:r>
          </a:p>
          <a:p>
            <a:r>
              <a:rPr lang="de-DE" dirty="0"/>
              <a:t>Einziehen der Mitgliedsbeiträge </a:t>
            </a:r>
          </a:p>
          <a:p>
            <a:r>
              <a:rPr lang="de-DE" dirty="0"/>
              <a:t>Fristgerechte Überweisung aller Beiträge zum 01.06. des Jahres an ZI, </a:t>
            </a:r>
            <a:r>
              <a:rPr lang="de-DE" dirty="0" err="1"/>
              <a:t>District</a:t>
            </a:r>
            <a:r>
              <a:rPr lang="de-DE" dirty="0"/>
              <a:t>, Area und Union</a:t>
            </a:r>
          </a:p>
          <a:p>
            <a:r>
              <a:rPr lang="de-DE" dirty="0"/>
              <a:t>Überweisung der Spenden an </a:t>
            </a:r>
            <a:r>
              <a:rPr lang="de-DE" dirty="0" err="1"/>
              <a:t>Zonta</a:t>
            </a:r>
            <a:r>
              <a:rPr lang="de-DE" dirty="0"/>
              <a:t> International </a:t>
            </a:r>
            <a:r>
              <a:rPr lang="de-DE" dirty="0" err="1"/>
              <a:t>Foundation</a:t>
            </a:r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90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374B7-1A26-324A-9176-C563298F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Schatzmeisterin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18EF26-6334-DE46-8581-003B997FB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/>
              <a:t>Member Report Form an HQ,</a:t>
            </a:r>
          </a:p>
          <a:p>
            <a:pPr>
              <a:spcBef>
                <a:spcPct val="0"/>
              </a:spcBef>
            </a:pPr>
            <a:r>
              <a:rPr lang="de-DE" dirty="0"/>
              <a:t>Kopie an </a:t>
            </a:r>
            <a:r>
              <a:rPr lang="de-DE" dirty="0" err="1"/>
              <a:t>Governor</a:t>
            </a:r>
            <a:r>
              <a:rPr lang="de-DE" dirty="0"/>
              <a:t> und AD</a:t>
            </a:r>
          </a:p>
          <a:p>
            <a:pPr>
              <a:spcBef>
                <a:spcPct val="0"/>
              </a:spcBef>
            </a:pPr>
            <a:r>
              <a:rPr lang="de-DE" dirty="0"/>
              <a:t>Erstellen des Kassenberichts</a:t>
            </a:r>
          </a:p>
          <a:p>
            <a:pPr>
              <a:spcBef>
                <a:spcPct val="0"/>
              </a:spcBef>
            </a:pPr>
            <a:r>
              <a:rPr lang="de-DE" dirty="0"/>
              <a:t>Vortragen des Kassenberichts in der MV</a:t>
            </a:r>
          </a:p>
          <a:p>
            <a:pPr>
              <a:spcBef>
                <a:spcPct val="0"/>
              </a:spcBef>
            </a:pPr>
            <a:r>
              <a:rPr lang="de-DE" dirty="0"/>
              <a:t>Einarbeiten der Nachfolgerin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356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A3FAE-F651-F347-8459-675B555F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Links.....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27F0EF-36E3-B74F-A195-B41A34913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rgbClr val="C00000"/>
                </a:solidFill>
                <a:hlinkClick r:id="rId2"/>
              </a:rPr>
              <a:t>www.zonta.org</a:t>
            </a:r>
            <a:endParaRPr lang="de-DE" dirty="0">
              <a:solidFill>
                <a:srgbClr val="C00000"/>
              </a:solidFill>
            </a:endParaRPr>
          </a:p>
          <a:p>
            <a:r>
              <a:rPr lang="de-DE" dirty="0"/>
              <a:t>www.zonta-district27.org</a:t>
            </a:r>
          </a:p>
          <a:p>
            <a:r>
              <a:rPr lang="de-DE" dirty="0">
                <a:solidFill>
                  <a:srgbClr val="C00000"/>
                </a:solidFill>
              </a:rPr>
              <a:t>www.zonta.area.03/27.de</a:t>
            </a:r>
          </a:p>
          <a:p>
            <a:r>
              <a:rPr lang="de-DE" dirty="0" err="1"/>
              <a:t>ww.zonta-union.de</a:t>
            </a:r>
            <a:r>
              <a:rPr lang="de-DE" dirty="0"/>
              <a:t> </a:t>
            </a:r>
            <a:endParaRPr lang="de-DE" dirty="0">
              <a:solidFill>
                <a:srgbClr val="C00000"/>
              </a:solidFill>
            </a:endParaRPr>
          </a:p>
          <a:p>
            <a:r>
              <a:rPr lang="de-DE" dirty="0" err="1"/>
              <a:t>www.zontasaysno.com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417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18ADCE6-739A-6242-AB56-80EC642086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1" y="1200150"/>
            <a:ext cx="3200400" cy="3200400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EEDD69-BA9D-4646-8017-F7D854F0B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" y="1204459"/>
            <a:ext cx="4160520" cy="1824491"/>
          </a:xfrm>
        </p:spPr>
        <p:txBody>
          <a:bodyPr>
            <a:normAutofit fontScale="62500" lnSpcReduction="20000"/>
          </a:bodyPr>
          <a:lstStyle/>
          <a:p>
            <a:r>
              <a:rPr lang="de-DE" b="1" dirty="0"/>
              <a:t>Save </a:t>
            </a:r>
            <a:r>
              <a:rPr lang="de-DE" b="1" dirty="0" err="1"/>
              <a:t>the</a:t>
            </a:r>
            <a:r>
              <a:rPr lang="de-DE" b="1" dirty="0"/>
              <a:t> Date</a:t>
            </a:r>
            <a:br>
              <a:rPr lang="de-DE" b="1" dirty="0"/>
            </a:br>
            <a:br>
              <a:rPr lang="de-DE" b="1" dirty="0"/>
            </a:br>
            <a:r>
              <a:rPr lang="de-DE" b="1" dirty="0" err="1"/>
              <a:t>Join</a:t>
            </a:r>
            <a:r>
              <a:rPr lang="de-DE" b="1" dirty="0"/>
              <a:t> </a:t>
            </a:r>
            <a:r>
              <a:rPr lang="de-DE" b="1" dirty="0" err="1"/>
              <a:t>Zonta</a:t>
            </a:r>
            <a:r>
              <a:rPr lang="de-DE" b="1" dirty="0"/>
              <a:t> International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our</a:t>
            </a:r>
            <a:r>
              <a:rPr lang="de-DE" b="1" dirty="0"/>
              <a:t> 65th </a:t>
            </a:r>
            <a:r>
              <a:rPr lang="de-DE" b="1" dirty="0" err="1"/>
              <a:t>Convention</a:t>
            </a:r>
            <a:endParaRPr lang="de-DE" b="1" dirty="0"/>
          </a:p>
          <a:p>
            <a:r>
              <a:rPr lang="de-DE" dirty="0"/>
              <a:t>24 -29 June 2022</a:t>
            </a:r>
            <a:br>
              <a:rPr lang="de-DE" dirty="0"/>
            </a:br>
            <a:r>
              <a:rPr lang="de-DE" dirty="0" err="1"/>
              <a:t>Congress</a:t>
            </a:r>
            <a:r>
              <a:rPr lang="de-DE" dirty="0"/>
              <a:t> Center Hamburg</a:t>
            </a:r>
            <a:br>
              <a:rPr lang="de-DE" dirty="0"/>
            </a:br>
            <a:r>
              <a:rPr lang="de-DE" dirty="0"/>
              <a:t>Hamburg, Germany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C4B017-42EF-3E41-BB6D-1F8DC08E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Ereignisse...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116F2D-0A33-A740-92AC-AD079A4B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6108"/>
            <a:ext cx="3305915" cy="18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8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82FCD-BED1-A74D-9F92-8401EED8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ZONTA International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46CC2C-FB39-A74A-B290-686BE15FC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spcBef>
                <a:spcPts val="400"/>
              </a:spcBef>
              <a:buNone/>
            </a:pPr>
            <a:r>
              <a:rPr lang="de-DE" dirty="0"/>
              <a:t>Das Area Board 2020 – 2022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de-DE" dirty="0"/>
              <a:t>wünscht Euch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de-DE" dirty="0"/>
              <a:t>viel Spaß, Glück, Freude und Erfolg 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de-DE" dirty="0"/>
              <a:t>für das Biennium 2020 – 2022 !!!</a:t>
            </a:r>
          </a:p>
          <a:p>
            <a:pPr marL="0" indent="0" algn="ctr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FBB658-AD0C-0A4A-B8B7-3F7574BDA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52716"/>
            <a:ext cx="2895600" cy="1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29889EC-466B-2646-B3B5-BE07441E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18655"/>
            <a:ext cx="5048250" cy="48196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68E8D4E-4BAB-584F-B031-38CD01E43AD3}"/>
              </a:ext>
            </a:extLst>
          </p:cNvPr>
          <p:cNvSpPr txBox="1"/>
          <p:nvPr/>
        </p:nvSpPr>
        <p:spPr>
          <a:xfrm>
            <a:off x="76200" y="142875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005F71"/>
                </a:solidFill>
              </a:rPr>
              <a:t>Zonta</a:t>
            </a:r>
            <a:r>
              <a:rPr lang="de-DE" sz="2400" b="1" dirty="0">
                <a:solidFill>
                  <a:srgbClr val="005F71"/>
                </a:solidFill>
              </a:rPr>
              <a:t>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036299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Zonta</a:t>
            </a:r>
            <a:r>
              <a:rPr lang="en-US" dirty="0"/>
              <a:t> International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2880" y="1355898"/>
            <a:ext cx="8778240" cy="3501851"/>
          </a:xfrm>
        </p:spPr>
        <p:txBody>
          <a:bodyPr/>
          <a:lstStyle/>
          <a:p>
            <a:r>
              <a:rPr lang="en-US" sz="2400" dirty="0"/>
              <a:t>ZI Committees	18</a:t>
            </a:r>
          </a:p>
          <a:p>
            <a:r>
              <a:rPr lang="en-US" sz="2400" dirty="0"/>
              <a:t>ZIF Committees	 4</a:t>
            </a:r>
          </a:p>
          <a:p>
            <a:r>
              <a:rPr lang="en-US" sz="2400" dirty="0"/>
              <a:t>Convention Committees	1</a:t>
            </a:r>
          </a:p>
          <a:p>
            <a:pPr marL="0" indent="0">
              <a:buNone/>
            </a:pPr>
            <a:r>
              <a:rPr lang="de-DE" sz="2400" b="1" dirty="0">
                <a:solidFill>
                  <a:srgbClr val="006C81"/>
                </a:solidFill>
              </a:rPr>
              <a:t>		Dianne Curtis, PIP 2010 - 12</a:t>
            </a:r>
          </a:p>
          <a:p>
            <a:pPr marL="0" indent="0">
              <a:buNone/>
            </a:pPr>
            <a:r>
              <a:rPr lang="de-DE" sz="1400" i="1" dirty="0">
                <a:solidFill>
                  <a:srgbClr val="333333"/>
                </a:solidFill>
              </a:rPr>
              <a:t>		Chairman</a:t>
            </a:r>
            <a:r>
              <a:rPr lang="de-DE" sz="1400" dirty="0">
                <a:solidFill>
                  <a:srgbClr val="333333"/>
                </a:solidFill>
              </a:rPr>
              <a:t>, </a:t>
            </a:r>
            <a:r>
              <a:rPr lang="de-DE" sz="1400" dirty="0" err="1">
                <a:solidFill>
                  <a:srgbClr val="333333"/>
                </a:solidFill>
              </a:rPr>
              <a:t>Zonta</a:t>
            </a:r>
            <a:r>
              <a:rPr lang="de-DE" sz="1400" dirty="0">
                <a:solidFill>
                  <a:srgbClr val="333333"/>
                </a:solidFill>
              </a:rPr>
              <a:t> Club </a:t>
            </a:r>
            <a:r>
              <a:rPr lang="de-DE" sz="1400" dirty="0" err="1">
                <a:solidFill>
                  <a:srgbClr val="333333"/>
                </a:solidFill>
              </a:rPr>
              <a:t>of</a:t>
            </a:r>
            <a:r>
              <a:rPr lang="de-DE" sz="1400" dirty="0">
                <a:solidFill>
                  <a:srgbClr val="333333"/>
                </a:solidFill>
              </a:rPr>
              <a:t> Santa Clarita Valley, USA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de-DE" b="1" dirty="0"/>
              <a:t> </a:t>
            </a:r>
            <a:r>
              <a:rPr lang="de-DE" sz="2400" b="1" dirty="0">
                <a:solidFill>
                  <a:srgbClr val="005F71"/>
                </a:solidFill>
              </a:rPr>
              <a:t>Ellen Karo</a:t>
            </a:r>
          </a:p>
          <a:p>
            <a:pPr marL="0" indent="0">
              <a:buNone/>
            </a:pPr>
            <a:r>
              <a:rPr lang="de-DE" sz="2400" b="1" dirty="0">
                <a:solidFill>
                  <a:srgbClr val="005F71"/>
                </a:solidFill>
              </a:rPr>
              <a:t>		</a:t>
            </a:r>
            <a:r>
              <a:rPr lang="de-DE" dirty="0"/>
              <a:t> </a:t>
            </a:r>
            <a:r>
              <a:rPr lang="de-DE" sz="1400" dirty="0" err="1"/>
              <a:t>Zonta</a:t>
            </a:r>
            <a:r>
              <a:rPr lang="de-DE" sz="1400" dirty="0"/>
              <a:t> Club </a:t>
            </a:r>
            <a:r>
              <a:rPr lang="de-DE" sz="1400" dirty="0" err="1"/>
              <a:t>of</a:t>
            </a:r>
            <a:r>
              <a:rPr lang="de-DE" sz="1400" dirty="0"/>
              <a:t> New York, USA</a:t>
            </a:r>
            <a:endParaRPr lang="de-DE" sz="1400" b="1" dirty="0">
              <a:solidFill>
                <a:srgbClr val="005F7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C0519A-0FD9-FD43-80DB-0898063F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24150"/>
            <a:ext cx="711200" cy="8818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F40964-438B-0E4C-B3A2-44D82497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06" y="3749155"/>
            <a:ext cx="711199" cy="8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5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C238F-4F7B-D444-990E-0D67B8B5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Zonta</a:t>
            </a:r>
            <a:r>
              <a:rPr lang="de-DE" dirty="0"/>
              <a:t> Goals 2020 -2022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36092C-6E37-F141-BD3F-BFC7361A0E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GOAL 1: </a:t>
            </a:r>
            <a:r>
              <a:rPr lang="de-DE" dirty="0" err="1"/>
              <a:t>Programs</a:t>
            </a:r>
            <a:r>
              <a:rPr lang="de-DE" dirty="0"/>
              <a:t> &amp; Projects  </a:t>
            </a:r>
          </a:p>
          <a:p>
            <a:r>
              <a:rPr lang="de-DE" dirty="0"/>
              <a:t>GOAL 2: </a:t>
            </a:r>
            <a:r>
              <a:rPr lang="de-DE"/>
              <a:t>Membership  </a:t>
            </a:r>
            <a:endParaRPr lang="de-DE" dirty="0"/>
          </a:p>
          <a:p>
            <a:r>
              <a:rPr lang="de-DE" dirty="0"/>
              <a:t>GOAL 3: Financial Resources</a:t>
            </a:r>
          </a:p>
        </p:txBody>
      </p:sp>
    </p:spTree>
    <p:extLst>
      <p:ext uri="{BB962C8B-B14F-4D97-AF65-F5344CB8AC3E}">
        <p14:creationId xmlns:p14="http://schemas.microsoft.com/office/powerpoint/2010/main" val="151072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4494212" y="1478756"/>
            <a:ext cx="4480560" cy="2845594"/>
          </a:xfrm>
        </p:spPr>
        <p:txBody>
          <a:bodyPr>
            <a:normAutofit/>
          </a:bodyPr>
          <a:lstStyle/>
          <a:p>
            <a:r>
              <a:rPr lang="de-DE" sz="2400" u="sng" dirty="0">
                <a:solidFill>
                  <a:srgbClr val="14798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Adolescent</a:t>
            </a:r>
            <a:r>
              <a:rPr lang="de-DE" sz="2400" dirty="0">
                <a:solidFill>
                  <a:srgbClr val="14798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Girls’ Health and Protection in </a:t>
            </a:r>
            <a:r>
              <a:rPr lang="de-DE" sz="2400" u="sng" dirty="0">
                <a:solidFill>
                  <a:srgbClr val="14798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</a:t>
            </a:r>
            <a:endParaRPr lang="de-DE" sz="2400" u="sng" dirty="0">
              <a:solidFill>
                <a:srgbClr val="147989"/>
              </a:solidFill>
            </a:endParaRPr>
          </a:p>
          <a:p>
            <a:pPr marL="0" indent="0">
              <a:buNone/>
            </a:pPr>
            <a:endParaRPr lang="de-DE" sz="2400" u="sng" dirty="0">
              <a:solidFill>
                <a:srgbClr val="333333"/>
              </a:solidFill>
            </a:endParaRPr>
          </a:p>
          <a:p>
            <a:r>
              <a:rPr lang="de-DE" sz="2400" dirty="0">
                <a:solidFill>
                  <a:srgbClr val="14798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Strengthening Response to GBV Survivors in Papua New Guinea and Timor-Leste</a:t>
            </a:r>
            <a:endParaRPr lang="de-DE" sz="2400" dirty="0">
              <a:solidFill>
                <a:srgbClr val="333333"/>
              </a:solidFill>
            </a:endParaRPr>
          </a:p>
          <a:p>
            <a:endParaRPr lang="en-US" sz="2400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4BA6AF5-B1A8-004D-8C2F-0CE3DB8E5B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482" r="3482"/>
          <a:stretch>
            <a:fillRect/>
          </a:stretch>
        </p:blipFill>
        <p:spPr>
          <a:xfrm>
            <a:off x="533401" y="395538"/>
            <a:ext cx="3008880" cy="17815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 Service </a:t>
            </a:r>
            <a:r>
              <a:rPr lang="en-US" dirty="0" err="1"/>
              <a:t>Projekte</a:t>
            </a:r>
            <a:endParaRPr lang="en-US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7D5261A-8022-CF44-8A66-F9E567492F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3482" r="3482"/>
          <a:stretch>
            <a:fillRect/>
          </a:stretch>
        </p:blipFill>
        <p:spPr>
          <a:xfrm>
            <a:off x="512619" y="2788048"/>
            <a:ext cx="3029662" cy="179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1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B33D6DB-05B8-8141-99ED-9AA3AC38E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4212" y="1478756"/>
            <a:ext cx="4480560" cy="2540794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u="sng" dirty="0">
                <a:solidFill>
                  <a:srgbClr val="005F7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 Us Learn Madagascar</a:t>
            </a:r>
            <a:endParaRPr lang="de-DE" u="sng" dirty="0">
              <a:solidFill>
                <a:srgbClr val="005F71"/>
              </a:solidFill>
            </a:endParaRPr>
          </a:p>
          <a:p>
            <a:endParaRPr lang="de-DE" u="sng" dirty="0">
              <a:solidFill>
                <a:srgbClr val="005F7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u="sng" dirty="0">
                <a:solidFill>
                  <a:srgbClr val="005F7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Ending Child Marriage</a:t>
            </a:r>
            <a:endParaRPr lang="de-DE" u="sng" dirty="0">
              <a:solidFill>
                <a:srgbClr val="005F71"/>
              </a:solidFill>
            </a:endParaRPr>
          </a:p>
          <a:p>
            <a:endParaRPr lang="de-DE" u="sng" dirty="0">
              <a:solidFill>
                <a:srgbClr val="005F71"/>
              </a:solidFill>
            </a:endParaRPr>
          </a:p>
          <a:p>
            <a:pPr marL="0" indent="0">
              <a:buNone/>
            </a:pPr>
            <a:endParaRPr lang="de-DE" u="sng" dirty="0">
              <a:solidFill>
                <a:srgbClr val="005F71"/>
              </a:solidFill>
            </a:endParaRPr>
          </a:p>
          <a:p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FFA42E5-B355-9D43-8F21-CB67FDB6BA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482" r="3482"/>
          <a:stretch>
            <a:fillRect/>
          </a:stretch>
        </p:blipFill>
        <p:spPr>
          <a:xfrm>
            <a:off x="454447" y="328237"/>
            <a:ext cx="3660352" cy="216731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0768869-FA74-B64C-BFAD-1CCAB99D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 Service Projekte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744D3227-5453-CC47-9BCA-B4FAD5E1FF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3482" r="3482"/>
          <a:stretch>
            <a:fillRect/>
          </a:stretch>
        </p:blipFill>
        <p:spPr>
          <a:xfrm>
            <a:off x="454447" y="2767638"/>
            <a:ext cx="3660352" cy="2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Education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3276599" y="1373886"/>
            <a:ext cx="5410201" cy="302666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5F71"/>
                </a:solidFill>
              </a:rPr>
              <a:t>Amelia </a:t>
            </a:r>
            <a:r>
              <a:rPr lang="en-US" sz="2400" dirty="0" err="1">
                <a:solidFill>
                  <a:srgbClr val="005F71"/>
                </a:solidFill>
              </a:rPr>
              <a:t>Erhart</a:t>
            </a:r>
            <a:r>
              <a:rPr lang="en-US" sz="2400" dirty="0">
                <a:solidFill>
                  <a:srgbClr val="005F71"/>
                </a:solidFill>
              </a:rPr>
              <a:t> Fellowship</a:t>
            </a:r>
          </a:p>
          <a:p>
            <a:pPr lvl="1"/>
            <a:r>
              <a:rPr lang="de-DE" sz="1400" i="1" dirty="0"/>
              <a:t>für hervorragende Leistungen von Studienabsolventinnen der Luft- und Raumfahrt</a:t>
            </a:r>
            <a:endParaRPr lang="en-US" sz="1400" i="1" dirty="0">
              <a:solidFill>
                <a:srgbClr val="005F71"/>
              </a:solidFill>
            </a:endParaRPr>
          </a:p>
          <a:p>
            <a:r>
              <a:rPr lang="en-US" sz="2400" dirty="0">
                <a:solidFill>
                  <a:srgbClr val="005F71"/>
                </a:solidFill>
              </a:rPr>
              <a:t>Women in Business Scholarship (JMK)</a:t>
            </a:r>
          </a:p>
          <a:p>
            <a:pPr lvl="1"/>
            <a:r>
              <a:rPr lang="de-DE" sz="1600" i="1" dirty="0"/>
              <a:t>für hervorragende Leistungen von Wirtschaftswissenschafts-Studentinnen </a:t>
            </a:r>
            <a:endParaRPr lang="en-US" sz="1500" dirty="0">
              <a:solidFill>
                <a:srgbClr val="005F71"/>
              </a:solidFill>
            </a:endParaRPr>
          </a:p>
          <a:p>
            <a:r>
              <a:rPr lang="en-US" sz="2400" dirty="0">
                <a:solidFill>
                  <a:srgbClr val="005F71"/>
                </a:solidFill>
              </a:rPr>
              <a:t>Women in Technology Scholarship</a:t>
            </a:r>
          </a:p>
          <a:p>
            <a:r>
              <a:rPr lang="en-US" sz="2400" dirty="0">
                <a:solidFill>
                  <a:srgbClr val="005F71"/>
                </a:solidFill>
              </a:rPr>
              <a:t>Young Women in Public Affairs</a:t>
            </a:r>
          </a:p>
          <a:p>
            <a:pPr lvl="1"/>
            <a:r>
              <a:rPr lang="de-DE" sz="1400" i="1" dirty="0"/>
              <a:t>für besonderes soziales Engagement von Schülerinnen</a:t>
            </a:r>
          </a:p>
          <a:p>
            <a:pPr marL="457200" lvl="1" indent="0">
              <a:buNone/>
            </a:pPr>
            <a:endParaRPr lang="en-US" sz="1400" dirty="0">
              <a:solidFill>
                <a:srgbClr val="005F71"/>
              </a:solidFill>
            </a:endParaRPr>
          </a:p>
          <a:p>
            <a:endParaRPr lang="en-US" sz="2400" dirty="0">
              <a:solidFill>
                <a:srgbClr val="005F7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54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to">
      <a:majorFont>
        <a:latin typeface="Lato Semibo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10AB27C2DFD489841547AD5DA5CF6" ma:contentTypeVersion="20" ma:contentTypeDescription="Create a new document." ma:contentTypeScope="" ma:versionID="a99ceb5f8992ba5c07d9d470f78f9c68">
  <xsd:schema xmlns:xsd="http://www.w3.org/2001/XMLSchema" xmlns:xs="http://www.w3.org/2001/XMLSchema" xmlns:p="http://schemas.microsoft.com/office/2006/metadata/properties" xmlns:ns2="1648f2b9-7a6f-470c-ab6b-ef6897e5ddd7" xmlns:ns3="dfeb9015-71a4-494b-8681-bf0e88f79a28" targetNamespace="http://schemas.microsoft.com/office/2006/metadata/properties" ma:root="true" ma:fieldsID="f8301e19f1f8d2315c49910f7837ef26" ns2:_="" ns3:_="">
    <xsd:import namespace="1648f2b9-7a6f-470c-ab6b-ef6897e5ddd7"/>
    <xsd:import namespace="dfeb9015-71a4-494b-8681-bf0e88f79a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8f2b9-7a6f-470c-ab6b-ef6897e5ddd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b9015-71a4-494b-8681-bf0e88f79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C40B7C-7CB6-4E1F-AC71-017B280853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921CC7-540C-4225-B051-0A2F37DF2FD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48f2b9-7a6f-470c-ab6b-ef6897e5ddd7"/>
    <ds:schemaRef ds:uri="dfeb9015-71a4-494b-8681-bf0e88f79a2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554421-EA54-4CE2-8546-72D9F3B829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48f2b9-7a6f-470c-ab6b-ef6897e5ddd7"/>
    <ds:schemaRef ds:uri="dfeb9015-71a4-494b-8681-bf0e88f79a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1559</Words>
  <Application>Microsoft Macintosh PowerPoint</Application>
  <PresentationFormat>Bildschirmpräsentation (16:9)</PresentationFormat>
  <Paragraphs>217</Paragraphs>
  <Slides>35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Arial</vt:lpstr>
      <vt:lpstr>Calibri</vt:lpstr>
      <vt:lpstr>Lato</vt:lpstr>
      <vt:lpstr>Lato Semibold</vt:lpstr>
      <vt:lpstr>Wingdings</vt:lpstr>
      <vt:lpstr>Office Theme</vt:lpstr>
      <vt:lpstr>Präsidentinnenschulung Area 03 District 27</vt:lpstr>
      <vt:lpstr>Inhalt</vt:lpstr>
      <vt:lpstr>Zonta International</vt:lpstr>
      <vt:lpstr>PowerPoint-Präsentation</vt:lpstr>
      <vt:lpstr>Zonta International</vt:lpstr>
      <vt:lpstr>Zonta Goals 2020 -2022</vt:lpstr>
      <vt:lpstr>ZI Service Projekte</vt:lpstr>
      <vt:lpstr>ZI Service Projekte</vt:lpstr>
      <vt:lpstr>Education Programs</vt:lpstr>
      <vt:lpstr>Die Zonta International Foundation ändert ihren Namen</vt:lpstr>
      <vt:lpstr>Fundraising Goals 2020-22 </vt:lpstr>
      <vt:lpstr>ZI Governors</vt:lpstr>
      <vt:lpstr>PowerPoint-Präsentation</vt:lpstr>
      <vt:lpstr>Zonta District 27</vt:lpstr>
      <vt:lpstr>Who is Who im District Board 2020-22</vt:lpstr>
      <vt:lpstr>Area Directors 2020 -22</vt:lpstr>
      <vt:lpstr>Die Zonta Union</vt:lpstr>
      <vt:lpstr>ZONTA Union (www.zonta-union.de) </vt:lpstr>
      <vt:lpstr>Zonta Union – die Präsidentin</vt:lpstr>
      <vt:lpstr>Zonta Hierachie und Organisation</vt:lpstr>
      <vt:lpstr>Clubs der Area 03/ 27</vt:lpstr>
      <vt:lpstr>Clubs der Area 03/ 27</vt:lpstr>
      <vt:lpstr>Pflichttermine für die Präsidentin</vt:lpstr>
      <vt:lpstr>Gebühren / Jahr / Mitglied (1) </vt:lpstr>
      <vt:lpstr>Gebühren / Jahr / Mitglied (2)</vt:lpstr>
      <vt:lpstr>Grundlagen für die Präsidentin </vt:lpstr>
      <vt:lpstr>Rolle der Clubpräsidentin</vt:lpstr>
      <vt:lpstr>Aufgaben der Präsidentin</vt:lpstr>
      <vt:lpstr>Aufgaben der Präsidentin</vt:lpstr>
      <vt:lpstr>Aufgaben der Schriftführerin </vt:lpstr>
      <vt:lpstr>Aufgaben der Schatzmeisterin</vt:lpstr>
      <vt:lpstr>Aufgaben der Schatzmeisterin</vt:lpstr>
      <vt:lpstr>Wichtige Links..... </vt:lpstr>
      <vt:lpstr>Wichtige Ereignisse...</vt:lpstr>
      <vt:lpstr>ZONTA International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Edrinn</dc:creator>
  <cp:lastModifiedBy>Microsoft Office User</cp:lastModifiedBy>
  <cp:revision>76</cp:revision>
  <dcterms:created xsi:type="dcterms:W3CDTF">2018-01-12T21:14:27Z</dcterms:created>
  <dcterms:modified xsi:type="dcterms:W3CDTF">2020-10-25T16:58:32Z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0x010100DF310AB27C2DFD489841547AD5DA5CF6</vt:lpwstr>
  </property>
</Properties>
</file>